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9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y="6858000" cx="12192000"/>
  <p:notesSz cx="6858000" cy="9144000"/>
  <p:embeddedFontLst>
    <p:embeddedFont>
      <p:font typeface="Nunito"/>
      <p:regular r:id="rId72"/>
      <p:bold r:id="rId73"/>
      <p:italic r:id="rId74"/>
      <p:boldItalic r:id="rId75"/>
    </p:embeddedFont>
    <p:embeddedFont>
      <p:font typeface="Lato Light"/>
      <p:regular r:id="rId76"/>
      <p:bold r:id="rId77"/>
      <p:italic r:id="rId78"/>
      <p:boldItalic r:id="rId79"/>
    </p:embeddedFont>
    <p:embeddedFont>
      <p:font typeface="Roboto Light"/>
      <p:regular r:id="rId80"/>
      <p:bold r:id="rId81"/>
      <p:italic r:id="rId82"/>
      <p:boldItalic r:id="rId83"/>
    </p:embeddedFont>
    <p:embeddedFont>
      <p:font typeface="Questrial"/>
      <p:regular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5" roundtripDataSignature="AMtx7mgne3exmMuieRnqDLudiFN5dpeo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152AFF-3AE0-445E-BB9B-BFEB11767DCD}">
  <a:tblStyle styleId="{F2152AFF-3AE0-445E-BB9B-BFEB11767DC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8FC9ABDF-1B2E-41A9-B259-794C5D3ADD0F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Questrial-regular.fntdata"/><Relationship Id="rId83" Type="http://schemas.openxmlformats.org/officeDocument/2006/relationships/font" Target="fonts/RobotoLight-boldItalic.fntdata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85" Type="http://customschemas.google.com/relationships/presentationmetadata" Target="meta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RobotoLight-regular.fntdata"/><Relationship Id="rId82" Type="http://schemas.openxmlformats.org/officeDocument/2006/relationships/font" Target="fonts/RobotoLight-italic.fntdata"/><Relationship Id="rId81" Type="http://schemas.openxmlformats.org/officeDocument/2006/relationships/font" Target="fonts/RobotoLigh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Nunito-bold.fntdata"/><Relationship Id="rId72" Type="http://schemas.openxmlformats.org/officeDocument/2006/relationships/font" Target="fonts/Nunito-regular.fntdata"/><Relationship Id="rId31" Type="http://schemas.openxmlformats.org/officeDocument/2006/relationships/slide" Target="slides/slide24.xml"/><Relationship Id="rId75" Type="http://schemas.openxmlformats.org/officeDocument/2006/relationships/font" Target="fonts/Nunito-boldItalic.fntdata"/><Relationship Id="rId30" Type="http://schemas.openxmlformats.org/officeDocument/2006/relationships/slide" Target="slides/slide23.xml"/><Relationship Id="rId74" Type="http://schemas.openxmlformats.org/officeDocument/2006/relationships/font" Target="fonts/Nunito-italic.fntdata"/><Relationship Id="rId33" Type="http://schemas.openxmlformats.org/officeDocument/2006/relationships/slide" Target="slides/slide26.xml"/><Relationship Id="rId77" Type="http://schemas.openxmlformats.org/officeDocument/2006/relationships/font" Target="fonts/LatoLight-bold.fntdata"/><Relationship Id="rId32" Type="http://schemas.openxmlformats.org/officeDocument/2006/relationships/slide" Target="slides/slide25.xml"/><Relationship Id="rId76" Type="http://schemas.openxmlformats.org/officeDocument/2006/relationships/font" Target="fonts/LatoLight-regular.fntdata"/><Relationship Id="rId35" Type="http://schemas.openxmlformats.org/officeDocument/2006/relationships/slide" Target="slides/slide28.xml"/><Relationship Id="rId79" Type="http://schemas.openxmlformats.org/officeDocument/2006/relationships/font" Target="fonts/LatoLight-boldItalic.fntdata"/><Relationship Id="rId34" Type="http://schemas.openxmlformats.org/officeDocument/2006/relationships/slide" Target="slides/slide27.xml"/><Relationship Id="rId78" Type="http://schemas.openxmlformats.org/officeDocument/2006/relationships/font" Target="fonts/LatoLight-italic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7" name="Google Shape;22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1" name="Google Shape;321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9" name="Google Shape;33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5" name="Google Shape;355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ccd6ae412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2ccd6ae412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g2ccd6ae412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4" name="Google Shape;384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2" name="Google Shape;412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8" name="Google Shape;23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17:notes"/>
          <p:cNvSpPr txBox="1"/>
          <p:nvPr>
            <p:ph idx="1" type="body"/>
          </p:nvPr>
        </p:nvSpPr>
        <p:spPr>
          <a:xfrm>
            <a:off x="332656" y="3635896"/>
            <a:ext cx="6120680" cy="5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18:notes"/>
          <p:cNvSpPr txBox="1"/>
          <p:nvPr>
            <p:ph idx="1" type="body"/>
          </p:nvPr>
        </p:nvSpPr>
        <p:spPr>
          <a:xfrm>
            <a:off x="332656" y="3635896"/>
            <a:ext cx="6120680" cy="5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3:notes"/>
          <p:cNvSpPr txBox="1"/>
          <p:nvPr>
            <p:ph idx="1" type="body"/>
          </p:nvPr>
        </p:nvSpPr>
        <p:spPr>
          <a:xfrm>
            <a:off x="332656" y="3635896"/>
            <a:ext cx="6120680" cy="5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5:notes"/>
          <p:cNvSpPr txBox="1"/>
          <p:nvPr>
            <p:ph idx="1" type="body"/>
          </p:nvPr>
        </p:nvSpPr>
        <p:spPr>
          <a:xfrm>
            <a:off x="332656" y="3635896"/>
            <a:ext cx="6120680" cy="5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cb61a9059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2ccb61a9059_0_0:notes"/>
          <p:cNvSpPr txBox="1"/>
          <p:nvPr>
            <p:ph idx="1" type="body"/>
          </p:nvPr>
        </p:nvSpPr>
        <p:spPr>
          <a:xfrm>
            <a:off x="332656" y="3635896"/>
            <a:ext cx="6120600" cy="5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24:notes"/>
          <p:cNvSpPr txBox="1"/>
          <p:nvPr>
            <p:ph idx="1" type="body"/>
          </p:nvPr>
        </p:nvSpPr>
        <p:spPr>
          <a:xfrm>
            <a:off x="332656" y="3635896"/>
            <a:ext cx="6120680" cy="5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26:notes"/>
          <p:cNvSpPr txBox="1"/>
          <p:nvPr>
            <p:ph idx="1" type="body"/>
          </p:nvPr>
        </p:nvSpPr>
        <p:spPr>
          <a:xfrm>
            <a:off x="332656" y="3635896"/>
            <a:ext cx="6120680" cy="5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rgbClr val="1F3864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6" name="Google Shape;516;p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3" name="Google Shape;553;p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p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4" name="Google Shape;564;p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4" name="Google Shape;574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4" name="Google Shape;584;p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4" name="Google Shape;604;p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1" name="Google Shape;621;p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p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1" name="Google Shape;631;p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p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0" name="Google Shape;650;p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p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0" name="Google Shape;660;p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70" name="Google Shape;670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cd708cbcb9_1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2cd708cbcb9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90" name="Google Shape;690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98" name="Google Shape;698;p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3" name="Google Shape;713;p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cd708cbcb9_1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g2cd708cbcb9_1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2" name="Google Shape;722;g2cd708cbcb9_1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" name="Google Shape;73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3" name="Google Shape;26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p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8" name="Google Shape;748;p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57" name="Google Shape;757;p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5" name="Google Shape;765;p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66" name="Google Shape;766;p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5" name="Google Shape;775;p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84" name="Google Shape;784;p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3" name="Google Shape;793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p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02" name="Google Shape;802;p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11" name="Google Shape;811;p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6" name="Google Shape;82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2" name="Google Shape;842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3" name="Google Shape;843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d708cbcb9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cd708cbcb9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nl-NL"/>
              <a:t>Nu 2022 coöperanten</a:t>
            </a:r>
            <a:endParaRPr/>
          </a:p>
        </p:txBody>
      </p:sp>
      <p:sp>
        <p:nvSpPr>
          <p:cNvPr id="284" name="Google Shape;284;g2cd708cbcb9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nl-NL"/>
              <a:t>Nu 2022 coöperanten</a:t>
            </a:r>
            <a:endParaRPr/>
          </a:p>
        </p:txBody>
      </p:sp>
      <p:sp>
        <p:nvSpPr>
          <p:cNvPr id="294" name="Google Shape;294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d708cbcb9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cd708cbcb9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nl-NL"/>
              <a:t>Nu 2022 coöperanten</a:t>
            </a:r>
            <a:endParaRPr/>
          </a:p>
        </p:txBody>
      </p:sp>
      <p:sp>
        <p:nvSpPr>
          <p:cNvPr id="304" name="Google Shape;304;g2cd708cbcb9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>
  <p:cSld name="Leeg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rdere foto's">
  <p:cSld name="Meerdere foto'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d708cbcb9_0_66"/>
          <p:cNvSpPr/>
          <p:nvPr>
            <p:ph idx="2" type="pic"/>
          </p:nvPr>
        </p:nvSpPr>
        <p:spPr>
          <a:xfrm>
            <a:off x="472441" y="3891733"/>
            <a:ext cx="4646400" cy="21105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g2cd708cbcb9_0_66"/>
          <p:cNvSpPr/>
          <p:nvPr>
            <p:ph idx="3" type="pic"/>
          </p:nvPr>
        </p:nvSpPr>
        <p:spPr>
          <a:xfrm>
            <a:off x="3169535" y="1991901"/>
            <a:ext cx="4794900" cy="184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g2cd708cbcb9_0_66"/>
          <p:cNvSpPr/>
          <p:nvPr>
            <p:ph idx="4" type="pic"/>
          </p:nvPr>
        </p:nvSpPr>
        <p:spPr>
          <a:xfrm>
            <a:off x="5167385" y="3891733"/>
            <a:ext cx="2796900" cy="21105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g2cd708cbcb9_0_66"/>
          <p:cNvSpPr/>
          <p:nvPr>
            <p:ph idx="5" type="pic"/>
          </p:nvPr>
        </p:nvSpPr>
        <p:spPr>
          <a:xfrm>
            <a:off x="8013039" y="3891733"/>
            <a:ext cx="2822700" cy="21105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g2cd708cbcb9_0_66"/>
          <p:cNvSpPr/>
          <p:nvPr>
            <p:ph idx="6" type="pic"/>
          </p:nvPr>
        </p:nvSpPr>
        <p:spPr>
          <a:xfrm>
            <a:off x="8013038" y="1991901"/>
            <a:ext cx="2822700" cy="18492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g2cd708cbcb9_0_66"/>
          <p:cNvSpPr/>
          <p:nvPr>
            <p:ph idx="7" type="pic"/>
          </p:nvPr>
        </p:nvSpPr>
        <p:spPr>
          <a:xfrm>
            <a:off x="472440" y="1991901"/>
            <a:ext cx="2635500" cy="184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type="tx">
  <p:cSld name="TITLE_AND_BOD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0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8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" name="Google Shape;92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8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8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8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8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8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p8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8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8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8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1" name="Google Shape;131;p8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" name="Google Shape;132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9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9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9" name="Google Shape;139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cd708cbcb9_0_10"/>
          <p:cNvSpPr txBox="1"/>
          <p:nvPr>
            <p:ph type="title"/>
          </p:nvPr>
        </p:nvSpPr>
        <p:spPr>
          <a:xfrm>
            <a:off x="3267898" y="364236"/>
            <a:ext cx="74763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 sz="4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2cd708cbcb9_0_10"/>
          <p:cNvSpPr txBox="1"/>
          <p:nvPr>
            <p:ph idx="1" type="body"/>
          </p:nvPr>
        </p:nvSpPr>
        <p:spPr>
          <a:xfrm>
            <a:off x="1024128" y="2141220"/>
            <a:ext cx="9720000" cy="4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Char char="▪"/>
              <a:defRPr sz="2200"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9A"/>
              </a:buClr>
              <a:buSzPts val="1800"/>
              <a:buFont typeface="Arial"/>
              <a:buChar char="•"/>
              <a:defRPr sz="2000">
                <a:latin typeface="Nunito"/>
                <a:ea typeface="Nunito"/>
                <a:cs typeface="Nunito"/>
                <a:sym typeface="Nuni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9F9A"/>
              </a:buClr>
              <a:buSzPts val="1800"/>
              <a:buFont typeface="Noto Sans Symbols"/>
              <a:buChar char="▪"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g2cd708cbcb9_0_10"/>
          <p:cNvSpPr txBox="1"/>
          <p:nvPr>
            <p:ph idx="10" type="dt"/>
          </p:nvPr>
        </p:nvSpPr>
        <p:spPr>
          <a:xfrm>
            <a:off x="1024128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25" name="Google Shape;25;g2cd708cbcb9_0_10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26" name="Google Shape;26;g2cd708cbcb9_0_1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9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9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2"/>
          <p:cNvSpPr txBox="1"/>
          <p:nvPr>
            <p:ph type="title"/>
          </p:nvPr>
        </p:nvSpPr>
        <p:spPr>
          <a:xfrm>
            <a:off x="3267898" y="364236"/>
            <a:ext cx="7476301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2"/>
          <p:cNvSpPr txBox="1"/>
          <p:nvPr>
            <p:ph idx="1" type="body"/>
          </p:nvPr>
        </p:nvSpPr>
        <p:spPr>
          <a:xfrm>
            <a:off x="1024128" y="2141220"/>
            <a:ext cx="9720071" cy="4168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  <a:defRPr sz="2400">
                <a:latin typeface="Nunito"/>
                <a:ea typeface="Nunito"/>
                <a:cs typeface="Nunito"/>
                <a:sym typeface="Nunito"/>
              </a:defRPr>
            </a:lvl1pPr>
            <a:lvl2pPr indent="-36576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160"/>
              <a:buFont typeface="Inter"/>
              <a:buChar char="▫"/>
              <a:defRPr sz="2400">
                <a:latin typeface="Nunito"/>
                <a:ea typeface="Nunito"/>
                <a:cs typeface="Nunito"/>
                <a:sym typeface="Nunito"/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800"/>
              <a:buFont typeface="Arial"/>
              <a:buChar char="⁃"/>
              <a:defRPr sz="2400">
                <a:latin typeface="Nunito"/>
                <a:ea typeface="Nunito"/>
                <a:cs typeface="Nunito"/>
                <a:sym typeface="Nunito"/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72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68" name="Google Shape;168;p72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69" name="Google Shape;169;p72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showMasterSp="0">
  <p:cSld name="Titeldia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3"/>
          <p:cNvSpPr txBox="1"/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  <a:defRPr sz="5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93"/>
          <p:cNvSpPr txBox="1"/>
          <p:nvPr>
            <p:ph idx="1" type="subTitle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3" name="Google Shape;173;p93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74" name="Google Shape;174;p93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75" name="Google Shape;175;p93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176" name="Google Shape;176;p93"/>
          <p:cNvCxnSpPr/>
          <p:nvPr/>
        </p:nvCxnSpPr>
        <p:spPr>
          <a:xfrm rot="10800000">
            <a:off x="8386842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7" name="Google Shape;177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4915" y="1102641"/>
            <a:ext cx="4049485" cy="255582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3"/>
          <p:cNvSpPr/>
          <p:nvPr>
            <p:ph idx="2" type="pic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C3D7D7"/>
          </a:solidFill>
          <a:ln>
            <a:noFill/>
          </a:ln>
        </p:spPr>
      </p:sp>
      <p:sp>
        <p:nvSpPr>
          <p:cNvPr id="179" name="Google Shape;179;p93"/>
          <p:cNvSpPr/>
          <p:nvPr/>
        </p:nvSpPr>
        <p:spPr>
          <a:xfrm flipH="1">
            <a:off x="0" y="0"/>
            <a:ext cx="6603101" cy="4571999"/>
          </a:xfrm>
          <a:custGeom>
            <a:rect b="b" l="l" r="r" t="t"/>
            <a:pathLst>
              <a:path extrusionOk="0" h="5143500" w="546051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0" name="Google Shape;18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571" y="1226374"/>
            <a:ext cx="4579361" cy="288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4"/>
          <p:cNvSpPr txBox="1"/>
          <p:nvPr>
            <p:ph type="title"/>
          </p:nvPr>
        </p:nvSpPr>
        <p:spPr>
          <a:xfrm>
            <a:off x="3294743" y="305000"/>
            <a:ext cx="7449457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94"/>
          <p:cNvSpPr txBox="1"/>
          <p:nvPr>
            <p:ph idx="1" type="body"/>
          </p:nvPr>
        </p:nvSpPr>
        <p:spPr>
          <a:xfrm>
            <a:off x="1024128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94"/>
          <p:cNvSpPr txBox="1"/>
          <p:nvPr>
            <p:ph idx="2" type="body"/>
          </p:nvPr>
        </p:nvSpPr>
        <p:spPr>
          <a:xfrm>
            <a:off x="5989320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94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86" name="Google Shape;186;p94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87" name="Google Shape;187;p94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5"/>
          <p:cNvSpPr txBox="1"/>
          <p:nvPr>
            <p:ph type="title"/>
          </p:nvPr>
        </p:nvSpPr>
        <p:spPr>
          <a:xfrm>
            <a:off x="3178270" y="285944"/>
            <a:ext cx="7565930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95"/>
          <p:cNvSpPr txBox="1"/>
          <p:nvPr>
            <p:ph idx="1" type="body"/>
          </p:nvPr>
        </p:nvSpPr>
        <p:spPr>
          <a:xfrm>
            <a:off x="102412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b="0" sz="2300" cap="none">
                <a:solidFill>
                  <a:srgbClr val="679B9A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95"/>
          <p:cNvSpPr txBox="1"/>
          <p:nvPr>
            <p:ph idx="2" type="body"/>
          </p:nvPr>
        </p:nvSpPr>
        <p:spPr>
          <a:xfrm>
            <a:off x="102412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95"/>
          <p:cNvSpPr txBox="1"/>
          <p:nvPr>
            <p:ph idx="3" type="body"/>
          </p:nvPr>
        </p:nvSpPr>
        <p:spPr>
          <a:xfrm>
            <a:off x="5989320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b="0" sz="2300" cap="none">
                <a:solidFill>
                  <a:srgbClr val="679B9A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95"/>
          <p:cNvSpPr txBox="1"/>
          <p:nvPr>
            <p:ph idx="4" type="body"/>
          </p:nvPr>
        </p:nvSpPr>
        <p:spPr>
          <a:xfrm>
            <a:off x="5989320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95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95" name="Google Shape;195;p95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196" name="Google Shape;196;p95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6"/>
          <p:cNvSpPr txBox="1"/>
          <p:nvPr>
            <p:ph type="title"/>
          </p:nvPr>
        </p:nvSpPr>
        <p:spPr>
          <a:xfrm>
            <a:off x="3268089" y="242316"/>
            <a:ext cx="7476301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96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200" name="Google Shape;200;p96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201" name="Google Shape;201;p96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showMasterSp="0" type="picTx">
  <p:cSld name="PICTURE_WITH_CAPTION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7"/>
          <p:cNvSpPr txBox="1"/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  <a:defRPr sz="5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97"/>
          <p:cNvSpPr/>
          <p:nvPr>
            <p:ph idx="2" type="pic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C3D7D7"/>
          </a:solidFill>
          <a:ln>
            <a:noFill/>
          </a:ln>
        </p:spPr>
      </p:sp>
      <p:sp>
        <p:nvSpPr>
          <p:cNvPr id="205" name="Google Shape;205;p97"/>
          <p:cNvSpPr txBox="1"/>
          <p:nvPr>
            <p:ph idx="1" type="body"/>
          </p:nvPr>
        </p:nvSpPr>
        <p:spPr>
          <a:xfrm>
            <a:off x="8610600" y="4960138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6" name="Google Shape;206;p97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207" name="Google Shape;207;p97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208" name="Google Shape;208;p97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209" name="Google Shape;209;p97"/>
          <p:cNvCxnSpPr/>
          <p:nvPr/>
        </p:nvCxnSpPr>
        <p:spPr>
          <a:xfrm rot="10800000">
            <a:off x="8386842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>
  <p:cSld name="Leeg"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9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4" name="Google Shape;214;p99"/>
          <p:cNvSpPr/>
          <p:nvPr>
            <p:ph idx="2" type="pic"/>
          </p:nvPr>
        </p:nvSpPr>
        <p:spPr>
          <a:xfrm>
            <a:off x="0" y="0"/>
            <a:ext cx="1221486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 en object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cd708cbcb9_0_16"/>
          <p:cNvSpPr txBox="1"/>
          <p:nvPr>
            <p:ph type="title"/>
          </p:nvPr>
        </p:nvSpPr>
        <p:spPr>
          <a:xfrm>
            <a:off x="838200" y="365125"/>
            <a:ext cx="8100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2cd708cbcb9_0_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 "/>
              <a:defRPr/>
            </a:lvl1pPr>
            <a:lvl2pPr indent="-3810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0" name="Google Shape;30;g2cd708cbcb9_0_16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afbeeldingen">
  <p:cSld name="2 afbeeldingen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0"/>
          <p:cNvSpPr/>
          <p:nvPr>
            <p:ph idx="2" type="pic"/>
          </p:nvPr>
        </p:nvSpPr>
        <p:spPr>
          <a:xfrm>
            <a:off x="5951220" y="2369052"/>
            <a:ext cx="4560857" cy="3124967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100"/>
          <p:cNvSpPr/>
          <p:nvPr>
            <p:ph idx="3" type="pic"/>
          </p:nvPr>
        </p:nvSpPr>
        <p:spPr>
          <a:xfrm>
            <a:off x="1123663" y="2369052"/>
            <a:ext cx="4560857" cy="31249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1500">
        <p14:reveal dir="l"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rdere foto's">
  <p:cSld name="Meerdere foto's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1"/>
          <p:cNvSpPr/>
          <p:nvPr>
            <p:ph idx="2" type="pic"/>
          </p:nvPr>
        </p:nvSpPr>
        <p:spPr>
          <a:xfrm>
            <a:off x="472441" y="3891733"/>
            <a:ext cx="4646279" cy="2110551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01"/>
          <p:cNvSpPr/>
          <p:nvPr>
            <p:ph idx="3" type="pic"/>
          </p:nvPr>
        </p:nvSpPr>
        <p:spPr>
          <a:xfrm>
            <a:off x="3169535" y="1991901"/>
            <a:ext cx="4794838" cy="1849295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101"/>
          <p:cNvSpPr/>
          <p:nvPr>
            <p:ph idx="4" type="pic"/>
          </p:nvPr>
        </p:nvSpPr>
        <p:spPr>
          <a:xfrm>
            <a:off x="5167385" y="3891733"/>
            <a:ext cx="2796988" cy="2110551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101"/>
          <p:cNvSpPr/>
          <p:nvPr>
            <p:ph idx="5" type="pic"/>
          </p:nvPr>
        </p:nvSpPr>
        <p:spPr>
          <a:xfrm>
            <a:off x="8013039" y="3891733"/>
            <a:ext cx="2822600" cy="2110551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01"/>
          <p:cNvSpPr/>
          <p:nvPr>
            <p:ph idx="6" type="pic"/>
          </p:nvPr>
        </p:nvSpPr>
        <p:spPr>
          <a:xfrm>
            <a:off x="8013038" y="1991901"/>
            <a:ext cx="2822600" cy="1849295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01"/>
          <p:cNvSpPr/>
          <p:nvPr>
            <p:ph idx="7" type="pic"/>
          </p:nvPr>
        </p:nvSpPr>
        <p:spPr>
          <a:xfrm>
            <a:off x="472440" y="1991901"/>
            <a:ext cx="2635624" cy="184929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1500">
        <p14:reveal dir="l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showMasterSp="0">
  <p:cSld name="Titeldia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cd708cbcb9_0_23"/>
          <p:cNvSpPr txBox="1"/>
          <p:nvPr>
            <p:ph type="ctr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  <a:defRPr sz="5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g2cd708cbcb9_0_23"/>
          <p:cNvSpPr txBox="1"/>
          <p:nvPr>
            <p:ph idx="1" type="subTitle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4" name="Google Shape;34;g2cd708cbcb9_0_23"/>
          <p:cNvSpPr txBox="1"/>
          <p:nvPr>
            <p:ph idx="10" type="dt"/>
          </p:nvPr>
        </p:nvSpPr>
        <p:spPr>
          <a:xfrm>
            <a:off x="1024128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35" name="Google Shape;35;g2cd708cbcb9_0_23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36" name="Google Shape;36;g2cd708cbcb9_0_23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37" name="Google Shape;37;g2cd708cbcb9_0_23"/>
          <p:cNvCxnSpPr/>
          <p:nvPr/>
        </p:nvCxnSpPr>
        <p:spPr>
          <a:xfrm rot="10800000">
            <a:off x="8386842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" name="Google Shape;38;g2cd708cbcb9_0_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4915" y="1102641"/>
            <a:ext cx="4049485" cy="25558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g2cd708cbcb9_0_23"/>
          <p:cNvSpPr/>
          <p:nvPr>
            <p:ph idx="2" type="pic"/>
          </p:nvPr>
        </p:nvSpPr>
        <p:spPr>
          <a:xfrm>
            <a:off x="0" y="-1"/>
            <a:ext cx="12189000" cy="4572000"/>
          </a:xfrm>
          <a:prstGeom prst="rect">
            <a:avLst/>
          </a:prstGeom>
          <a:solidFill>
            <a:srgbClr val="C3D7D7"/>
          </a:solidFill>
          <a:ln>
            <a:noFill/>
          </a:ln>
        </p:spPr>
      </p:sp>
      <p:sp>
        <p:nvSpPr>
          <p:cNvPr id="40" name="Google Shape;40;g2cd708cbcb9_0_23"/>
          <p:cNvSpPr/>
          <p:nvPr/>
        </p:nvSpPr>
        <p:spPr>
          <a:xfrm flipH="1">
            <a:off x="-4116" y="0"/>
            <a:ext cx="6607217" cy="4577715"/>
          </a:xfrm>
          <a:custGeom>
            <a:rect b="b" l="l" r="r" t="t"/>
            <a:pathLst>
              <a:path extrusionOk="0" h="5143500" w="546051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1" name="Google Shape;41;g2cd708cbcb9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571" y="1226374"/>
            <a:ext cx="4579361" cy="288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d708cbcb9_0_34"/>
          <p:cNvSpPr txBox="1"/>
          <p:nvPr>
            <p:ph type="title"/>
          </p:nvPr>
        </p:nvSpPr>
        <p:spPr>
          <a:xfrm>
            <a:off x="3294743" y="305000"/>
            <a:ext cx="74496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 sz="4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2cd708cbcb9_0_34"/>
          <p:cNvSpPr txBox="1"/>
          <p:nvPr>
            <p:ph idx="1" type="body"/>
          </p:nvPr>
        </p:nvSpPr>
        <p:spPr>
          <a:xfrm>
            <a:off x="1024128" y="2286000"/>
            <a:ext cx="4755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g2cd708cbcb9_0_34"/>
          <p:cNvSpPr txBox="1"/>
          <p:nvPr>
            <p:ph idx="2" type="body"/>
          </p:nvPr>
        </p:nvSpPr>
        <p:spPr>
          <a:xfrm>
            <a:off x="5989320" y="2286000"/>
            <a:ext cx="4755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g2cd708cbcb9_0_34"/>
          <p:cNvSpPr txBox="1"/>
          <p:nvPr>
            <p:ph idx="10" type="dt"/>
          </p:nvPr>
        </p:nvSpPr>
        <p:spPr>
          <a:xfrm>
            <a:off x="1024128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47" name="Google Shape;47;g2cd708cbcb9_0_34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48" name="Google Shape;48;g2cd708cbcb9_0_34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Questrial"/>
              <a:buNone/>
              <a:defRPr b="0" i="0" sz="1000" u="none" cap="none" strike="noStrike">
                <a:solidFill>
                  <a:srgbClr val="46413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cd708cbcb9_0_41"/>
          <p:cNvSpPr txBox="1"/>
          <p:nvPr>
            <p:ph type="title"/>
          </p:nvPr>
        </p:nvSpPr>
        <p:spPr>
          <a:xfrm>
            <a:off x="3178270" y="285944"/>
            <a:ext cx="7566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cd708cbcb9_0_41"/>
          <p:cNvSpPr txBox="1"/>
          <p:nvPr>
            <p:ph idx="1" type="body"/>
          </p:nvPr>
        </p:nvSpPr>
        <p:spPr>
          <a:xfrm>
            <a:off x="1024128" y="2179636"/>
            <a:ext cx="4755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b="0" sz="2300" cap="none">
                <a:solidFill>
                  <a:srgbClr val="679B9A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g2cd708cbcb9_0_41"/>
          <p:cNvSpPr txBox="1"/>
          <p:nvPr>
            <p:ph idx="2" type="body"/>
          </p:nvPr>
        </p:nvSpPr>
        <p:spPr>
          <a:xfrm>
            <a:off x="1024128" y="2967788"/>
            <a:ext cx="4755000" cy="3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g2cd708cbcb9_0_41"/>
          <p:cNvSpPr txBox="1"/>
          <p:nvPr>
            <p:ph idx="3" type="body"/>
          </p:nvPr>
        </p:nvSpPr>
        <p:spPr>
          <a:xfrm>
            <a:off x="5989320" y="2179636"/>
            <a:ext cx="4755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b="0" sz="2300" cap="none">
                <a:solidFill>
                  <a:srgbClr val="679B9A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g2cd708cbcb9_0_41"/>
          <p:cNvSpPr txBox="1"/>
          <p:nvPr>
            <p:ph idx="4" type="body"/>
          </p:nvPr>
        </p:nvSpPr>
        <p:spPr>
          <a:xfrm>
            <a:off x="5989320" y="2967788"/>
            <a:ext cx="4755000" cy="3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g2cd708cbcb9_0_41"/>
          <p:cNvSpPr txBox="1"/>
          <p:nvPr>
            <p:ph idx="10" type="dt"/>
          </p:nvPr>
        </p:nvSpPr>
        <p:spPr>
          <a:xfrm>
            <a:off x="1024128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56" name="Google Shape;56;g2cd708cbcb9_0_41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57" name="Google Shape;57;g2cd708cbcb9_0_41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d708cbcb9_0_50"/>
          <p:cNvSpPr txBox="1"/>
          <p:nvPr>
            <p:ph type="title"/>
          </p:nvPr>
        </p:nvSpPr>
        <p:spPr>
          <a:xfrm>
            <a:off x="3268089" y="242316"/>
            <a:ext cx="74763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  <a:defRPr sz="4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2cd708cbcb9_0_50"/>
          <p:cNvSpPr txBox="1"/>
          <p:nvPr>
            <p:ph idx="10" type="dt"/>
          </p:nvPr>
        </p:nvSpPr>
        <p:spPr>
          <a:xfrm>
            <a:off x="1024128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61" name="Google Shape;61;g2cd708cbcb9_0_50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62" name="Google Shape;62;g2cd708cbcb9_0_5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showMasterSp="0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cd708cbcb9_0_55"/>
          <p:cNvSpPr txBox="1"/>
          <p:nvPr>
            <p:ph type="title"/>
          </p:nvPr>
        </p:nvSpPr>
        <p:spPr>
          <a:xfrm>
            <a:off x="457200" y="4960138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  <a:defRPr sz="5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g2cd708cbcb9_0_55"/>
          <p:cNvSpPr/>
          <p:nvPr>
            <p:ph idx="2" type="pic"/>
          </p:nvPr>
        </p:nvSpPr>
        <p:spPr>
          <a:xfrm>
            <a:off x="0" y="-1"/>
            <a:ext cx="12189000" cy="4572000"/>
          </a:xfrm>
          <a:prstGeom prst="rect">
            <a:avLst/>
          </a:prstGeom>
          <a:solidFill>
            <a:srgbClr val="C3D7D7"/>
          </a:solidFill>
          <a:ln>
            <a:noFill/>
          </a:ln>
        </p:spPr>
      </p:sp>
      <p:sp>
        <p:nvSpPr>
          <p:cNvPr id="66" name="Google Shape;66;g2cd708cbcb9_0_55"/>
          <p:cNvSpPr txBox="1"/>
          <p:nvPr>
            <p:ph idx="1" type="body"/>
          </p:nvPr>
        </p:nvSpPr>
        <p:spPr>
          <a:xfrm>
            <a:off x="8610600" y="4960138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g2cd708cbcb9_0_55"/>
          <p:cNvSpPr txBox="1"/>
          <p:nvPr>
            <p:ph idx="10" type="dt"/>
          </p:nvPr>
        </p:nvSpPr>
        <p:spPr>
          <a:xfrm>
            <a:off x="1024128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68" name="Google Shape;68;g2cd708cbcb9_0_55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/>
            </a:lvl9pPr>
          </a:lstStyle>
          <a:p/>
        </p:txBody>
      </p:sp>
      <p:sp>
        <p:nvSpPr>
          <p:cNvPr id="69" name="Google Shape;69;g2cd708cbcb9_0_55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70" name="Google Shape;70;g2cd708cbcb9_0_55"/>
          <p:cNvCxnSpPr/>
          <p:nvPr/>
        </p:nvCxnSpPr>
        <p:spPr>
          <a:xfrm rot="10800000">
            <a:off x="8386842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afbeeldingen">
  <p:cSld name="2 afbeeldinge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d708cbcb9_0_63"/>
          <p:cNvSpPr/>
          <p:nvPr>
            <p:ph idx="2" type="pic"/>
          </p:nvPr>
        </p:nvSpPr>
        <p:spPr>
          <a:xfrm>
            <a:off x="5951220" y="2369052"/>
            <a:ext cx="4560900" cy="31251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g2cd708cbcb9_0_63"/>
          <p:cNvSpPr/>
          <p:nvPr>
            <p:ph idx="3" type="pic"/>
          </p:nvPr>
        </p:nvSpPr>
        <p:spPr>
          <a:xfrm>
            <a:off x="1123663" y="2369052"/>
            <a:ext cx="4560900" cy="312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jpg"/><Relationship Id="rId2" Type="http://schemas.openxmlformats.org/officeDocument/2006/relationships/image" Target="../media/image2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1.xml"/><Relationship Id="rId1" Type="http://schemas.openxmlformats.org/officeDocument/2006/relationships/image" Target="../media/image1.jpg"/><Relationship Id="rId2" Type="http://schemas.openxmlformats.org/officeDocument/2006/relationships/image" Target="../media/image2.jpg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/>
          <p:nvPr>
            <p:ph type="title"/>
          </p:nvPr>
        </p:nvSpPr>
        <p:spPr>
          <a:xfrm>
            <a:off x="3267898" y="240831"/>
            <a:ext cx="7476301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  <a:defRPr b="1" i="0" sz="5000" u="none" cap="none" strike="noStrike">
                <a:solidFill>
                  <a:srgbClr val="04A5B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5"/>
          <p:cNvSpPr txBox="1"/>
          <p:nvPr>
            <p:ph idx="1" type="body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estrial"/>
              <a:buChar char=" "/>
              <a:defRPr b="0" i="0" sz="2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" name="Google Shape;12;p65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" name="Google Shape;13;p65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" name="Google Shape;14;p65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15" name="Google Shape;15;p6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73608" y="492785"/>
            <a:ext cx="1760932" cy="11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81525" y="5803900"/>
            <a:ext cx="437374" cy="6668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5"/>
          <p:cNvSpPr/>
          <p:nvPr/>
        </p:nvSpPr>
        <p:spPr>
          <a:xfrm>
            <a:off x="10991850" y="6470650"/>
            <a:ext cx="628650" cy="0"/>
          </a:xfrm>
          <a:custGeom>
            <a:rect b="b" l="l" r="r" t="t"/>
            <a:pathLst>
              <a:path extrusionOk="0" h="120000" w="628650">
                <a:moveTo>
                  <a:pt x="0" y="0"/>
                </a:moveTo>
                <a:lnTo>
                  <a:pt x="628650" y="0"/>
                </a:lnTo>
              </a:path>
            </a:pathLst>
          </a:custGeom>
          <a:noFill/>
          <a:ln cap="flat" cmpd="sng" w="9525">
            <a:solidFill>
              <a:srgbClr val="1C9B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" name="Google Shape;18;p65"/>
          <p:cNvSpPr/>
          <p:nvPr/>
        </p:nvSpPr>
        <p:spPr>
          <a:xfrm>
            <a:off x="2812568" y="492784"/>
            <a:ext cx="18000" cy="909851"/>
          </a:xfrm>
          <a:prstGeom prst="roundRect">
            <a:avLst>
              <a:gd fmla="val 16667" name="adj"/>
            </a:avLst>
          </a:prstGeom>
          <a:solidFill>
            <a:srgbClr val="03A5B6"/>
          </a:solidFill>
          <a:ln cap="flat" cmpd="sng" w="9525">
            <a:solidFill>
              <a:srgbClr val="03A5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1"/>
          <p:cNvSpPr txBox="1"/>
          <p:nvPr>
            <p:ph type="title"/>
          </p:nvPr>
        </p:nvSpPr>
        <p:spPr>
          <a:xfrm>
            <a:off x="3267898" y="240831"/>
            <a:ext cx="7476301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  <a:defRPr b="1" i="0" sz="5000" u="none" cap="none" strike="noStrike">
                <a:solidFill>
                  <a:srgbClr val="04A5B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71"/>
          <p:cNvSpPr txBox="1"/>
          <p:nvPr>
            <p:ph idx="1" type="body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estrial"/>
              <a:buChar char=" "/>
              <a:defRPr b="0" i="0" sz="2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7" name="Google Shape;157;p71"/>
          <p:cNvSpPr txBox="1"/>
          <p:nvPr>
            <p:ph idx="10" type="dt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8" name="Google Shape;158;p71"/>
          <p:cNvSpPr txBox="1"/>
          <p:nvPr>
            <p:ph idx="11" type="ftr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4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9" name="Google Shape;159;p71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  <a:defRPr b="0" i="0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160" name="Google Shape;160;p7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73608" y="492785"/>
            <a:ext cx="1760932" cy="11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81525" y="5803900"/>
            <a:ext cx="437374" cy="66680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1"/>
          <p:cNvSpPr/>
          <p:nvPr/>
        </p:nvSpPr>
        <p:spPr>
          <a:xfrm>
            <a:off x="10991850" y="6470650"/>
            <a:ext cx="628650" cy="0"/>
          </a:xfrm>
          <a:custGeom>
            <a:rect b="b" l="l" r="r" t="t"/>
            <a:pathLst>
              <a:path extrusionOk="0" h="120000" w="628650">
                <a:moveTo>
                  <a:pt x="0" y="0"/>
                </a:moveTo>
                <a:lnTo>
                  <a:pt x="628650" y="0"/>
                </a:lnTo>
              </a:path>
            </a:pathLst>
          </a:custGeom>
          <a:noFill/>
          <a:ln cap="flat" cmpd="sng" w="9525">
            <a:solidFill>
              <a:srgbClr val="1C9B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3" name="Google Shape;163;p71"/>
          <p:cNvSpPr/>
          <p:nvPr/>
        </p:nvSpPr>
        <p:spPr>
          <a:xfrm>
            <a:off x="2812568" y="492784"/>
            <a:ext cx="18000" cy="909851"/>
          </a:xfrm>
          <a:prstGeom prst="roundRect">
            <a:avLst>
              <a:gd fmla="val 16667" name="adj"/>
            </a:avLst>
          </a:prstGeom>
          <a:solidFill>
            <a:srgbClr val="03A5B6"/>
          </a:solidFill>
          <a:ln cap="flat" cmpd="sng" w="9525">
            <a:solidFill>
              <a:srgbClr val="03A5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Relationship Id="rId4" Type="http://schemas.openxmlformats.org/officeDocument/2006/relationships/image" Target="../media/image30.jpg"/><Relationship Id="rId5" Type="http://schemas.openxmlformats.org/officeDocument/2006/relationships/image" Target="../media/image28.png"/><Relationship Id="rId6" Type="http://schemas.openxmlformats.org/officeDocument/2006/relationships/image" Target="../media/image32.jpg"/><Relationship Id="rId7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png"/><Relationship Id="rId4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energent.be/keuzelijstwarmtepompen" TargetMode="External"/><Relationship Id="rId4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46.jpg"/><Relationship Id="rId5" Type="http://schemas.openxmlformats.org/officeDocument/2006/relationships/image" Target="../media/image43.jpg"/><Relationship Id="rId6" Type="http://schemas.openxmlformats.org/officeDocument/2006/relationships/image" Target="../media/image6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84.png"/><Relationship Id="rId5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jpg"/><Relationship Id="rId4" Type="http://schemas.openxmlformats.org/officeDocument/2006/relationships/image" Target="../media/image48.jpg"/><Relationship Id="rId5" Type="http://schemas.openxmlformats.org/officeDocument/2006/relationships/image" Target="../media/image47.jpg"/><Relationship Id="rId6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Relationship Id="rId4" Type="http://schemas.openxmlformats.org/officeDocument/2006/relationships/image" Target="../media/image58.jpg"/><Relationship Id="rId5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5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Relationship Id="rId4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6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Relationship Id="rId4" Type="http://schemas.openxmlformats.org/officeDocument/2006/relationships/image" Target="../media/image7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Relationship Id="rId4" Type="http://schemas.openxmlformats.org/officeDocument/2006/relationships/image" Target="../media/image9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0.jpg"/><Relationship Id="rId4" Type="http://schemas.openxmlformats.org/officeDocument/2006/relationships/image" Target="../media/image64.jpg"/><Relationship Id="rId5" Type="http://schemas.openxmlformats.org/officeDocument/2006/relationships/image" Target="../media/image73.jpg"/><Relationship Id="rId6" Type="http://schemas.openxmlformats.org/officeDocument/2006/relationships/image" Target="../media/image7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1.jpg"/><Relationship Id="rId4" Type="http://schemas.openxmlformats.org/officeDocument/2006/relationships/image" Target="../media/image71.jpg"/><Relationship Id="rId9" Type="http://schemas.openxmlformats.org/officeDocument/2006/relationships/image" Target="../media/image80.jpg"/><Relationship Id="rId5" Type="http://schemas.openxmlformats.org/officeDocument/2006/relationships/image" Target="../media/image65.jpg"/><Relationship Id="rId6" Type="http://schemas.openxmlformats.org/officeDocument/2006/relationships/image" Target="../media/image76.jpg"/><Relationship Id="rId7" Type="http://schemas.openxmlformats.org/officeDocument/2006/relationships/image" Target="../media/image79.jpg"/><Relationship Id="rId8" Type="http://schemas.openxmlformats.org/officeDocument/2006/relationships/image" Target="../media/image7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3.jpg"/><Relationship Id="rId4" Type="http://schemas.openxmlformats.org/officeDocument/2006/relationships/image" Target="../media/image8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106678" y="-15180"/>
            <a:ext cx="4771983" cy="539943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"/>
          <p:cNvSpPr txBox="1"/>
          <p:nvPr>
            <p:ph idx="4294967295" type="ctrTitle"/>
          </p:nvPr>
        </p:nvSpPr>
        <p:spPr>
          <a:xfrm>
            <a:off x="360678" y="5399436"/>
            <a:ext cx="7670799" cy="13917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5000"/>
              <a:buFont typeface="Questrial"/>
              <a:buNone/>
            </a:pPr>
            <a:r>
              <a:rPr b="1" i="0" lang="nl-NL" sz="4200" u="none" cap="small" strike="noStrike">
                <a:solidFill>
                  <a:srgbClr val="04A5B5"/>
                </a:solidFill>
                <a:latin typeface="Nunito"/>
                <a:ea typeface="Nunito"/>
                <a:cs typeface="Nunito"/>
                <a:sym typeface="Nunito"/>
              </a:rPr>
              <a:t>Algemene vergadering </a:t>
            </a:r>
            <a:r>
              <a:rPr b="1" i="0" lang="nl-NL" sz="4200" u="none" cap="none" strike="noStrike">
                <a:solidFill>
                  <a:srgbClr val="04A5B5"/>
                </a:solidFill>
                <a:latin typeface="Nunito"/>
                <a:ea typeface="Nunito"/>
                <a:cs typeface="Nunito"/>
                <a:sym typeface="Nunito"/>
              </a:rPr>
              <a:t>2024</a:t>
            </a:r>
            <a:endParaRPr b="1" i="0" sz="4200" u="none" cap="none" strike="noStrike">
              <a:solidFill>
                <a:srgbClr val="04A5B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1" name="Google Shape;231;p1"/>
          <p:cNvSpPr txBox="1"/>
          <p:nvPr>
            <p:ph idx="4294967295" type="subTitle"/>
          </p:nvPr>
        </p:nvSpPr>
        <p:spPr>
          <a:xfrm>
            <a:off x="8752842" y="5338201"/>
            <a:ext cx="3200400" cy="1463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za. 20 april 2024</a:t>
            </a:r>
            <a:endParaRPr b="0" i="0" sz="28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Herberg Macharius</a:t>
            </a:r>
            <a:endParaRPr b="0" i="0" sz="1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2" name="Google Shape;232;p1"/>
          <p:cNvSpPr/>
          <p:nvPr/>
        </p:nvSpPr>
        <p:spPr>
          <a:xfrm flipH="1">
            <a:off x="8439692" y="5537200"/>
            <a:ext cx="45719" cy="1113713"/>
          </a:xfrm>
          <a:prstGeom prst="roundRect">
            <a:avLst>
              <a:gd fmla="val 16667" name="adj"/>
            </a:avLst>
          </a:prstGeom>
          <a:solidFill>
            <a:srgbClr val="13A2A0"/>
          </a:solidFill>
          <a:ln cap="flat" cmpd="sng" w="25400">
            <a:solidFill>
              <a:srgbClr val="13A2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1"/>
          <p:cNvSpPr/>
          <p:nvPr/>
        </p:nvSpPr>
        <p:spPr>
          <a:xfrm>
            <a:off x="2778970" y="-30361"/>
            <a:ext cx="9495453" cy="5414615"/>
          </a:xfrm>
          <a:custGeom>
            <a:rect b="b" l="l" r="r" t="t"/>
            <a:pathLst>
              <a:path extrusionOk="0" h="5164133" w="5460510">
                <a:moveTo>
                  <a:pt x="1110774" y="0"/>
                </a:moveTo>
                <a:lnTo>
                  <a:pt x="3448297" y="20633"/>
                </a:lnTo>
                <a:lnTo>
                  <a:pt x="4717679" y="20633"/>
                </a:lnTo>
                <a:lnTo>
                  <a:pt x="4741319" y="20633"/>
                </a:lnTo>
                <a:lnTo>
                  <a:pt x="5318193" y="20633"/>
                </a:lnTo>
                <a:lnTo>
                  <a:pt x="5460510" y="20633"/>
                </a:lnTo>
                <a:lnTo>
                  <a:pt x="5460510" y="5164133"/>
                </a:lnTo>
                <a:lnTo>
                  <a:pt x="5318193" y="5164133"/>
                </a:lnTo>
                <a:lnTo>
                  <a:pt x="4741319" y="5164133"/>
                </a:lnTo>
                <a:lnTo>
                  <a:pt x="4717679" y="5164133"/>
                </a:lnTo>
                <a:lnTo>
                  <a:pt x="3448297" y="5164133"/>
                </a:lnTo>
                <a:lnTo>
                  <a:pt x="0" y="5164133"/>
                </a:lnTo>
                <a:cubicBezTo>
                  <a:pt x="1102178" y="-16702"/>
                  <a:pt x="23041" y="5201468"/>
                  <a:pt x="1110774" y="0"/>
                </a:cubicBezTo>
                <a:close/>
              </a:path>
            </a:pathLst>
          </a:custGeom>
          <a:solidFill>
            <a:srgbClr val="009F9A">
              <a:alpha val="8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4" name="Google Shape;23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011046"/>
            <a:ext cx="5205995" cy="328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"/>
          <p:cNvSpPr/>
          <p:nvPr/>
        </p:nvSpPr>
        <p:spPr>
          <a:xfrm flipH="1">
            <a:off x="0" y="0"/>
            <a:ext cx="6736080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B759C">
              <a:alpha val="83137"/>
            </a:srgbClr>
          </a:solidFill>
          <a:ln cap="flat" cmpd="sng" w="9525">
            <a:solidFill>
              <a:srgbClr val="2B75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6"/>
          <p:cNvSpPr/>
          <p:nvPr/>
        </p:nvSpPr>
        <p:spPr>
          <a:xfrm>
            <a:off x="537929" y="3132018"/>
            <a:ext cx="5395512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Energiediensten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voor de burger</a:t>
            </a:r>
            <a:endParaRPr b="0" i="0" sz="18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6"/>
          <p:cNvSpPr/>
          <p:nvPr/>
        </p:nvSpPr>
        <p:spPr>
          <a:xfrm>
            <a:off x="362759" y="3132018"/>
            <a:ext cx="45719" cy="8954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"/>
          <p:cNvSpPr txBox="1"/>
          <p:nvPr>
            <p:ph idx="1" type="body"/>
          </p:nvPr>
        </p:nvSpPr>
        <p:spPr>
          <a:xfrm>
            <a:off x="608065" y="1600470"/>
            <a:ext cx="10272897" cy="4310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nl-NL" sz="2800"/>
              <a:t>“Ontzorgen van burgers </a:t>
            </a:r>
            <a:endParaRPr b="1" sz="2800"/>
          </a:p>
          <a:p>
            <a:pPr indent="0" lvl="0" marL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nl-NL" sz="2800"/>
              <a:t>bij energiebesparende ingrepen aan hun huis”</a:t>
            </a:r>
            <a:endParaRPr b="1"/>
          </a:p>
          <a:p>
            <a:pPr indent="0" lvl="0" marL="1143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900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In 31 Oost-Vlaamse gemeenten (61%) </a:t>
            </a:r>
            <a:r>
              <a:rPr lang="nl-NL" sz="22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lang="nl-NL" sz="2200"/>
              <a:t> 49 gemeenten in 2024 (82%)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Op eigen ritme en maat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Persoonlijk advies én begeleiding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Gratis en vrijblijvend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Expertise van energie-adviseurs</a:t>
            </a:r>
            <a:r>
              <a:rPr b="1" lang="nl-NL" sz="2800">
                <a:solidFill>
                  <a:srgbClr val="136773"/>
                </a:solidFill>
                <a:latin typeface="Nunito"/>
                <a:ea typeface="Nunito"/>
                <a:cs typeface="Nunito"/>
                <a:sym typeface="Nunito"/>
              </a:rPr>
              <a:t>				</a:t>
            </a:r>
            <a:endParaRPr/>
          </a:p>
          <a:p>
            <a:pPr indent="0" lvl="2" marL="10287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1" marL="5715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520"/>
              <a:buNone/>
            </a:pPr>
            <a:r>
              <a:t/>
            </a:r>
            <a:endParaRPr sz="2800"/>
          </a:p>
        </p:txBody>
      </p:sp>
      <p:sp>
        <p:nvSpPr>
          <p:cNvPr id="324" name="Google Shape;324;p7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NL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1000" u="none" cap="none" strike="noStrike">
              <a:solidFill>
                <a:srgbClr val="4641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25" name="Google Shape;325;p7"/>
          <p:cNvGrpSpPr/>
          <p:nvPr/>
        </p:nvGrpSpPr>
        <p:grpSpPr>
          <a:xfrm>
            <a:off x="10408573" y="4814596"/>
            <a:ext cx="634855" cy="707821"/>
            <a:chOff x="8336093" y="2159682"/>
            <a:chExt cx="4027590" cy="5295218"/>
          </a:xfrm>
        </p:grpSpPr>
        <p:sp>
          <p:nvSpPr>
            <p:cNvPr id="326" name="Google Shape;326;p7"/>
            <p:cNvSpPr/>
            <p:nvPr/>
          </p:nvSpPr>
          <p:spPr>
            <a:xfrm>
              <a:off x="11333950" y="2174582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6F94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0396461" y="2159682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8" name="Google Shape;328;p7"/>
            <p:cNvSpPr/>
            <p:nvPr/>
          </p:nvSpPr>
          <p:spPr>
            <a:xfrm rot="7306664">
              <a:off x="10709404" y="3924499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9" name="Google Shape;329;p7"/>
            <p:cNvSpPr/>
            <p:nvPr/>
          </p:nvSpPr>
          <p:spPr>
            <a:xfrm rot="-7176617">
              <a:off x="9059959" y="3317224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0074275" y="7140575"/>
              <a:ext cx="911225" cy="314325"/>
            </a:xfrm>
            <a:prstGeom prst="round2SameRect">
              <a:avLst>
                <a:gd fmla="val 45960" name="adj1"/>
                <a:gd fmla="val 0" name="adj2"/>
              </a:avLst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0280685" y="4440650"/>
              <a:ext cx="80831" cy="2682577"/>
            </a:xfrm>
            <a:custGeom>
              <a:rect b="b" l="l" r="r" t="t"/>
              <a:pathLst>
                <a:path extrusionOk="0" h="2682577" w="80831">
                  <a:moveTo>
                    <a:pt x="80831" y="0"/>
                  </a:moveTo>
                  <a:lnTo>
                    <a:pt x="0" y="2682577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0684840" y="4686300"/>
              <a:ext cx="80831" cy="2436927"/>
            </a:xfrm>
            <a:custGeom>
              <a:rect b="b" l="l" r="r" t="t"/>
              <a:pathLst>
                <a:path extrusionOk="0" h="2409773" w="80831">
                  <a:moveTo>
                    <a:pt x="0" y="0"/>
                  </a:moveTo>
                  <a:lnTo>
                    <a:pt x="80831" y="2409773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0396461" y="4102099"/>
              <a:ext cx="288000" cy="2880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34" name="Google Shape;334;p7"/>
          <p:cNvSpPr txBox="1"/>
          <p:nvPr>
            <p:ph type="title"/>
          </p:nvPr>
        </p:nvSpPr>
        <p:spPr>
          <a:xfrm>
            <a:off x="3096231" y="224043"/>
            <a:ext cx="81372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Energiediensten voor de burger</a:t>
            </a:r>
            <a:endParaRPr sz="4000"/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8058" y="3309298"/>
            <a:ext cx="4624415" cy="3487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"/>
          <p:cNvSpPr txBox="1"/>
          <p:nvPr>
            <p:ph type="title"/>
          </p:nvPr>
        </p:nvSpPr>
        <p:spPr>
          <a:xfrm>
            <a:off x="3267898" y="364236"/>
            <a:ext cx="7476301" cy="1281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Een moeilijkere markt</a:t>
            </a:r>
            <a:endParaRPr sz="4000"/>
          </a:p>
        </p:txBody>
      </p:sp>
      <p:sp>
        <p:nvSpPr>
          <p:cNvPr id="342" name="Google Shape;342;p8"/>
          <p:cNvSpPr txBox="1"/>
          <p:nvPr>
            <p:ph idx="1" type="body"/>
          </p:nvPr>
        </p:nvSpPr>
        <p:spPr>
          <a:xfrm>
            <a:off x="394728" y="1946187"/>
            <a:ext cx="10830000" cy="449735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Relatieve daling in het aantal aanmeldingen door o.a. rentes, kostprijs bouwmaterialen, energiecrisis definitief gedaan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Team toch gegroeid naar </a:t>
            </a:r>
            <a:r>
              <a:rPr b="1" lang="nl-NL">
                <a:solidFill>
                  <a:srgbClr val="009F9A"/>
                </a:solidFill>
              </a:rPr>
              <a:t>17 enthousiastelingen </a:t>
            </a:r>
            <a:r>
              <a:rPr lang="nl-NL"/>
              <a:t>(waarvan 8 vaste werknemers), vooral door geografische uitbreiding</a:t>
            </a:r>
            <a:br>
              <a:rPr lang="nl-NL"/>
            </a:b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Doorgedreven professionalisering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communicatief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technisch-administratief</a:t>
            </a:r>
            <a:endParaRPr>
              <a:highlight>
                <a:srgbClr val="FFFF00"/>
              </a:highlight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>
              <a:highlight>
                <a:srgbClr val="FFFF00"/>
              </a:highlight>
            </a:endParaRPr>
          </a:p>
        </p:txBody>
      </p:sp>
      <p:sp>
        <p:nvSpPr>
          <p:cNvPr id="343" name="Google Shape;343;p8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" y="0"/>
            <a:ext cx="121432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9"/>
          <p:cNvSpPr/>
          <p:nvPr/>
        </p:nvSpPr>
        <p:spPr>
          <a:xfrm flipH="1">
            <a:off x="0" y="-1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4745">
              <a:alpha val="83137"/>
            </a:srgbClr>
          </a:solidFill>
          <a:ln cap="flat" cmpd="sng" w="9525">
            <a:solidFill>
              <a:srgbClr val="13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347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>
            <a:off x="637605" y="3256628"/>
            <a:ext cx="568054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Groepsaanbod </a:t>
            </a:r>
            <a:endParaRPr b="1" i="0" sz="4000" u="none" cap="small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Renovatie</a:t>
            </a:r>
            <a:endParaRPr b="0" i="0" sz="40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 flipH="1">
            <a:off x="464202" y="3140136"/>
            <a:ext cx="45719" cy="11324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"/>
          <p:cNvSpPr txBox="1"/>
          <p:nvPr>
            <p:ph type="title"/>
          </p:nvPr>
        </p:nvSpPr>
        <p:spPr>
          <a:xfrm>
            <a:off x="2993123" y="232472"/>
            <a:ext cx="813708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Groepsaanbod Renovatie</a:t>
            </a:r>
            <a:endParaRPr sz="4000"/>
          </a:p>
        </p:txBody>
      </p:sp>
      <p:sp>
        <p:nvSpPr>
          <p:cNvPr id="358" name="Google Shape;358;p10"/>
          <p:cNvSpPr txBox="1"/>
          <p:nvPr>
            <p:ph idx="1" type="body"/>
          </p:nvPr>
        </p:nvSpPr>
        <p:spPr>
          <a:xfrm>
            <a:off x="736547" y="1611465"/>
            <a:ext cx="9626548" cy="4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 sz="2200"/>
              <a:t>Project i.s.m. Energiehuizen Veneco en BEA (sinds begin 2023)</a:t>
            </a:r>
            <a:endParaRPr/>
          </a:p>
          <a:p>
            <a:pPr indent="-190500" lvl="0" marL="419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200"/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 sz="2200">
                <a:solidFill>
                  <a:schemeClr val="dk1"/>
                </a:solidFill>
              </a:rPr>
              <a:t>Eén platform/website voor begeleiding van (bijna) alle energetische renovatie-ingrepen voor een huis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nl-NL" sz="2000">
                <a:solidFill>
                  <a:srgbClr val="009F9A"/>
                </a:solidFill>
              </a:rPr>
              <a:t>kleine</a:t>
            </a:r>
            <a:r>
              <a:rPr lang="nl-NL" sz="2000"/>
              <a:t> ingrepen </a:t>
            </a:r>
            <a:r>
              <a:rPr i="1" lang="nl-NL" sz="2000"/>
              <a:t>(spouwmuurisolatie, glasvervanging, zoldervloer, kelderplafond) </a:t>
            </a:r>
            <a:r>
              <a:rPr lang="nl-NL" sz="2000"/>
              <a:t>via groepsaankopen</a:t>
            </a:r>
            <a:endParaRPr sz="2000"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nl-NL" sz="2000">
                <a:solidFill>
                  <a:srgbClr val="009F9A"/>
                </a:solidFill>
              </a:rPr>
              <a:t>grote</a:t>
            </a:r>
            <a:r>
              <a:rPr lang="nl-NL" sz="2000"/>
              <a:t> ingrepen via slimme begeleiding (offertes zonder plaatsbezoek)</a:t>
            </a:r>
            <a:endParaRPr/>
          </a:p>
          <a:p>
            <a:pPr indent="-1905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 sz="2200"/>
              <a:t>Financiering via aannemerscommissies en Burenpremie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2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nl-NL" sz="2200"/>
              <a:t>Samenwerking wordt in 2024 uitgebreid naar energiehuis SOLVA</a:t>
            </a:r>
            <a:endParaRPr sz="2200"/>
          </a:p>
          <a:p>
            <a:pPr indent="-190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500"/>
          </a:p>
          <a:p>
            <a:pPr indent="-190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600"/>
              <a:buFont typeface="Noto Sans Symbols"/>
              <a:buNone/>
            </a:pPr>
            <a:r>
              <a:t/>
            </a:r>
            <a:endParaRPr b="1" sz="600">
              <a:solidFill>
                <a:srgbClr val="009F9A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>
              <a:solidFill>
                <a:srgbClr val="13677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>
              <a:solidFill>
                <a:srgbClr val="13677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nl-NL">
                <a:solidFill>
                  <a:srgbClr val="136773"/>
                </a:solidFill>
                <a:latin typeface="Nunito"/>
                <a:ea typeface="Nunito"/>
                <a:cs typeface="Nunito"/>
                <a:sym typeface="Nunito"/>
              </a:rPr>
              <a:t>						</a:t>
            </a:r>
            <a:endParaRPr/>
          </a:p>
          <a:p>
            <a:pPr indent="0" lvl="2" marL="10287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1" marL="5715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160"/>
              <a:buNone/>
            </a:pPr>
            <a:r>
              <a:t/>
            </a:r>
            <a:endParaRPr/>
          </a:p>
        </p:txBody>
      </p:sp>
      <p:sp>
        <p:nvSpPr>
          <p:cNvPr id="359" name="Google Shape;359;p1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NL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1000" u="none" cap="none" strike="noStrike">
              <a:solidFill>
                <a:srgbClr val="4641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60" name="Google Shape;360;p10"/>
          <p:cNvGrpSpPr/>
          <p:nvPr/>
        </p:nvGrpSpPr>
        <p:grpSpPr>
          <a:xfrm>
            <a:off x="10408573" y="4814596"/>
            <a:ext cx="634855" cy="707821"/>
            <a:chOff x="8336093" y="2159682"/>
            <a:chExt cx="4027590" cy="5295218"/>
          </a:xfrm>
        </p:grpSpPr>
        <p:sp>
          <p:nvSpPr>
            <p:cNvPr id="361" name="Google Shape;361;p10"/>
            <p:cNvSpPr/>
            <p:nvPr/>
          </p:nvSpPr>
          <p:spPr>
            <a:xfrm>
              <a:off x="11333950" y="2174582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6F94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10396461" y="2159682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 rot="7306664">
              <a:off x="10709404" y="3924499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 rot="-7176617">
              <a:off x="9059959" y="3317224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10074275" y="7140575"/>
              <a:ext cx="911225" cy="314325"/>
            </a:xfrm>
            <a:prstGeom prst="round2SameRect">
              <a:avLst>
                <a:gd fmla="val 45960" name="adj1"/>
                <a:gd fmla="val 0" name="adj2"/>
              </a:avLst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10280685" y="4440650"/>
              <a:ext cx="80831" cy="2682577"/>
            </a:xfrm>
            <a:custGeom>
              <a:rect b="b" l="l" r="r" t="t"/>
              <a:pathLst>
                <a:path extrusionOk="0" h="2682577" w="80831">
                  <a:moveTo>
                    <a:pt x="80831" y="0"/>
                  </a:moveTo>
                  <a:lnTo>
                    <a:pt x="0" y="2682577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10684840" y="4686300"/>
              <a:ext cx="80831" cy="2436927"/>
            </a:xfrm>
            <a:custGeom>
              <a:rect b="b" l="l" r="r" t="t"/>
              <a:pathLst>
                <a:path extrusionOk="0" h="2409773" w="80831">
                  <a:moveTo>
                    <a:pt x="0" y="0"/>
                  </a:moveTo>
                  <a:lnTo>
                    <a:pt x="80831" y="2409773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10396461" y="4102099"/>
              <a:ext cx="288000" cy="2880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8811" y="190170"/>
            <a:ext cx="2151124" cy="138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4293" y="6024867"/>
            <a:ext cx="7531200" cy="11658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cd6ae4128_0_0"/>
          <p:cNvSpPr txBox="1"/>
          <p:nvPr>
            <p:ph type="title"/>
          </p:nvPr>
        </p:nvSpPr>
        <p:spPr>
          <a:xfrm>
            <a:off x="2978651" y="382887"/>
            <a:ext cx="91440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Groepsaanbod Renovatie</a:t>
            </a:r>
            <a:endParaRPr sz="4000"/>
          </a:p>
        </p:txBody>
      </p:sp>
      <p:sp>
        <p:nvSpPr>
          <p:cNvPr id="377" name="Google Shape;377;g2ccd6ae4128_0_0"/>
          <p:cNvSpPr txBox="1"/>
          <p:nvPr>
            <p:ph idx="1" type="body"/>
          </p:nvPr>
        </p:nvSpPr>
        <p:spPr>
          <a:xfrm>
            <a:off x="5355076" y="3454599"/>
            <a:ext cx="2335800" cy="18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78" name="Google Shape;378;g2ccd6ae4128_0_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79" name="Google Shape;379;g2ccd6ae412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7075" y="1550675"/>
            <a:ext cx="6590223" cy="503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ccd6ae412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1296" y="113096"/>
            <a:ext cx="2152075" cy="1383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1"/>
          <p:cNvSpPr txBox="1"/>
          <p:nvPr>
            <p:ph type="title"/>
          </p:nvPr>
        </p:nvSpPr>
        <p:spPr>
          <a:xfrm>
            <a:off x="2993123" y="232472"/>
            <a:ext cx="813708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Groepsaanbod Renovatie</a:t>
            </a:r>
            <a:endParaRPr sz="4000"/>
          </a:p>
        </p:txBody>
      </p:sp>
      <p:sp>
        <p:nvSpPr>
          <p:cNvPr id="387" name="Google Shape;387;p11"/>
          <p:cNvSpPr txBox="1"/>
          <p:nvPr>
            <p:ph idx="1" type="body"/>
          </p:nvPr>
        </p:nvSpPr>
        <p:spPr>
          <a:xfrm>
            <a:off x="434746" y="1851548"/>
            <a:ext cx="10372405" cy="47855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 sz="2200"/>
              <a:t>Véél </a:t>
            </a:r>
            <a:r>
              <a:rPr b="1" lang="nl-NL" sz="2200">
                <a:solidFill>
                  <a:srgbClr val="009F9A"/>
                </a:solidFill>
              </a:rPr>
              <a:t>uitdagingen</a:t>
            </a:r>
            <a:r>
              <a:rPr lang="nl-NL" sz="2200"/>
              <a:t> </a:t>
            </a:r>
            <a:endParaRPr sz="2200"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 sz="2000"/>
              <a:t>organisatorisch: 20+ partner-aannemers, 20+ gemeenten en &gt; 10 adviseurs</a:t>
            </a:r>
            <a:endParaRPr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 sz="2000"/>
              <a:t>100+ afgesproken eenheidsprijzen</a:t>
            </a:r>
            <a:endParaRPr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 sz="2000"/>
              <a:t>streven naar de perfecte procesflow voor elke ingreep</a:t>
            </a:r>
            <a:endParaRPr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 sz="2000"/>
              <a:t>burgers bereiken én overtuigen van deelname</a:t>
            </a:r>
            <a:endParaRPr b="1"/>
          </a:p>
          <a:p>
            <a:pPr indent="-190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600"/>
              <a:buFont typeface="Noto Sans Symbols"/>
              <a:buNone/>
            </a:pPr>
            <a:r>
              <a:t/>
            </a:r>
            <a:endParaRPr b="1" sz="600">
              <a:solidFill>
                <a:srgbClr val="009F9A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>
              <a:solidFill>
                <a:srgbClr val="13677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>
              <a:solidFill>
                <a:srgbClr val="13677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nl-NL">
                <a:solidFill>
                  <a:srgbClr val="136773"/>
                </a:solidFill>
                <a:latin typeface="Nunito"/>
                <a:ea typeface="Nunito"/>
                <a:cs typeface="Nunito"/>
                <a:sym typeface="Nunito"/>
              </a:rPr>
              <a:t>						</a:t>
            </a:r>
            <a:endParaRPr/>
          </a:p>
          <a:p>
            <a:pPr indent="0" lvl="2" marL="10287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1" marL="5715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160"/>
              <a:buNone/>
            </a:pPr>
            <a:r>
              <a:t/>
            </a:r>
            <a:endParaRPr/>
          </a:p>
        </p:txBody>
      </p:sp>
      <p:sp>
        <p:nvSpPr>
          <p:cNvPr id="388" name="Google Shape;388;p11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NL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1000" u="none" cap="none" strike="noStrike">
              <a:solidFill>
                <a:srgbClr val="4641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89" name="Google Shape;389;p11"/>
          <p:cNvGrpSpPr/>
          <p:nvPr/>
        </p:nvGrpSpPr>
        <p:grpSpPr>
          <a:xfrm>
            <a:off x="10408573" y="4814596"/>
            <a:ext cx="634855" cy="707821"/>
            <a:chOff x="8336093" y="2159682"/>
            <a:chExt cx="4027590" cy="5295218"/>
          </a:xfrm>
        </p:grpSpPr>
        <p:sp>
          <p:nvSpPr>
            <p:cNvPr id="390" name="Google Shape;390;p11"/>
            <p:cNvSpPr/>
            <p:nvPr/>
          </p:nvSpPr>
          <p:spPr>
            <a:xfrm>
              <a:off x="11333950" y="2174582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6F94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0396461" y="2159682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 rot="7306664">
              <a:off x="10709404" y="3924499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 rot="-7176617">
              <a:off x="9059959" y="3317224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0074275" y="7140575"/>
              <a:ext cx="911225" cy="314325"/>
            </a:xfrm>
            <a:prstGeom prst="round2SameRect">
              <a:avLst>
                <a:gd fmla="val 45960" name="adj1"/>
                <a:gd fmla="val 0" name="adj2"/>
              </a:avLst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10280685" y="4440650"/>
              <a:ext cx="80831" cy="2682577"/>
            </a:xfrm>
            <a:custGeom>
              <a:rect b="b" l="l" r="r" t="t"/>
              <a:pathLst>
                <a:path extrusionOk="0" h="2682577" w="80831">
                  <a:moveTo>
                    <a:pt x="80831" y="0"/>
                  </a:moveTo>
                  <a:lnTo>
                    <a:pt x="0" y="2682577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0684840" y="4686300"/>
              <a:ext cx="80831" cy="2436927"/>
            </a:xfrm>
            <a:custGeom>
              <a:rect b="b" l="l" r="r" t="t"/>
              <a:pathLst>
                <a:path extrusionOk="0" h="2409773" w="80831">
                  <a:moveTo>
                    <a:pt x="0" y="0"/>
                  </a:moveTo>
                  <a:lnTo>
                    <a:pt x="80831" y="2409773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10396461" y="4102099"/>
              <a:ext cx="288000" cy="2880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398" name="Google Shape;39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9186" y="124703"/>
            <a:ext cx="2083551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8032" y="3954378"/>
            <a:ext cx="3540020" cy="272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9657" y="3952624"/>
            <a:ext cx="5207323" cy="272516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4"/>
          <p:cNvSpPr/>
          <p:nvPr/>
        </p:nvSpPr>
        <p:spPr>
          <a:xfrm flipH="1">
            <a:off x="0" y="-1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4745">
              <a:alpha val="83137"/>
            </a:srgbClr>
          </a:solidFill>
          <a:ln cap="flat" cmpd="sng" w="9525">
            <a:solidFill>
              <a:srgbClr val="13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347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4"/>
          <p:cNvSpPr/>
          <p:nvPr/>
        </p:nvSpPr>
        <p:spPr>
          <a:xfrm>
            <a:off x="637605" y="3256628"/>
            <a:ext cx="568054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Zonnestad</a:t>
            </a:r>
            <a:endParaRPr b="0" i="0" sz="40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4"/>
          <p:cNvSpPr/>
          <p:nvPr/>
        </p:nvSpPr>
        <p:spPr>
          <a:xfrm flipH="1">
            <a:off x="464201" y="3140136"/>
            <a:ext cx="45719" cy="61555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5"/>
          <p:cNvSpPr txBox="1"/>
          <p:nvPr>
            <p:ph type="title"/>
          </p:nvPr>
        </p:nvSpPr>
        <p:spPr>
          <a:xfrm>
            <a:off x="3163964" y="485629"/>
            <a:ext cx="813708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400"/>
              <a:t>Zonnestad</a:t>
            </a:r>
            <a:endParaRPr sz="4200"/>
          </a:p>
        </p:txBody>
      </p:sp>
      <p:sp>
        <p:nvSpPr>
          <p:cNvPr id="415" name="Google Shape;415;p15"/>
          <p:cNvSpPr txBox="1"/>
          <p:nvPr>
            <p:ph idx="1" type="body"/>
          </p:nvPr>
        </p:nvSpPr>
        <p:spPr>
          <a:xfrm>
            <a:off x="951825" y="1820600"/>
            <a:ext cx="6430366" cy="4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Organisatie van een groepsaankoop en begeleiding van residentiële zonne-installaties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Daling aanmeldingen vanaf najaar 2023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1" lang="nl-NL" sz="2000">
                <a:solidFill>
                  <a:srgbClr val="009F9A"/>
                </a:solidFill>
              </a:rPr>
              <a:t>775 aanmeldingen</a:t>
            </a:r>
            <a:endParaRPr b="1" sz="2000">
              <a:solidFill>
                <a:srgbClr val="009F9A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1" lang="nl-NL" sz="2000">
                <a:solidFill>
                  <a:srgbClr val="009F9A"/>
                </a:solidFill>
              </a:rPr>
              <a:t>402 uitgevoerde offertes</a:t>
            </a:r>
            <a:br>
              <a:rPr lang="nl-NL" sz="2200"/>
            </a:br>
            <a:endParaRPr sz="2200"/>
          </a:p>
          <a:p>
            <a:pPr indent="-330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 sz="2200"/>
              <a:t>Nieuw aanbod voor burgers met een bescheiden inkomen</a:t>
            </a:r>
            <a:endParaRPr sz="2200"/>
          </a:p>
          <a:p>
            <a:pPr indent="-217169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Arial"/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>
              <a:solidFill>
                <a:srgbClr val="009F9A"/>
              </a:solidFill>
            </a:endParaRPr>
          </a:p>
          <a:p>
            <a:pPr indent="0" lvl="0" marL="1143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nl-NL" sz="2800">
                <a:solidFill>
                  <a:srgbClr val="136773"/>
                </a:solidFill>
                <a:latin typeface="Nunito"/>
                <a:ea typeface="Nunito"/>
                <a:cs typeface="Nunito"/>
                <a:sym typeface="Nunito"/>
              </a:rPr>
              <a:t>						</a:t>
            </a:r>
            <a:endParaRPr/>
          </a:p>
          <a:p>
            <a:pPr indent="0" lvl="2" marL="10287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1" marL="5715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520"/>
              <a:buNone/>
            </a:pPr>
            <a:r>
              <a:t/>
            </a:r>
            <a:endParaRPr sz="2800"/>
          </a:p>
        </p:txBody>
      </p:sp>
      <p:sp>
        <p:nvSpPr>
          <p:cNvPr id="416" name="Google Shape;416;p15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NL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1000" u="none" cap="none" strike="noStrike">
              <a:solidFill>
                <a:srgbClr val="4641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417" name="Google Shape;417;p15"/>
          <p:cNvGrpSpPr/>
          <p:nvPr/>
        </p:nvGrpSpPr>
        <p:grpSpPr>
          <a:xfrm>
            <a:off x="10408573" y="4814596"/>
            <a:ext cx="634855" cy="707821"/>
            <a:chOff x="8336093" y="2159682"/>
            <a:chExt cx="4027590" cy="5295218"/>
          </a:xfrm>
        </p:grpSpPr>
        <p:sp>
          <p:nvSpPr>
            <p:cNvPr id="418" name="Google Shape;418;p15"/>
            <p:cNvSpPr/>
            <p:nvPr/>
          </p:nvSpPr>
          <p:spPr>
            <a:xfrm>
              <a:off x="11333950" y="2174582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6F94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10396461" y="2159682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 rot="7306664">
              <a:off x="10709404" y="3924499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 rot="-7176617">
              <a:off x="9059959" y="3317224"/>
              <a:ext cx="936519" cy="2210151"/>
            </a:xfrm>
            <a:custGeom>
              <a:rect b="b" l="l" r="r" t="t"/>
              <a:pathLst>
                <a:path extrusionOk="0" h="2210151" w="936519">
                  <a:moveTo>
                    <a:pt x="906752" y="14899"/>
                  </a:moveTo>
                  <a:cubicBezTo>
                    <a:pt x="820947" y="117353"/>
                    <a:pt x="411048" y="978800"/>
                    <a:pt x="261294" y="1305816"/>
                  </a:cubicBezTo>
                  <a:cubicBezTo>
                    <a:pt x="111540" y="1632832"/>
                    <a:pt x="37682" y="1827156"/>
                    <a:pt x="8227" y="1976995"/>
                  </a:cubicBezTo>
                  <a:cubicBezTo>
                    <a:pt x="-21228" y="2126834"/>
                    <a:pt x="34086" y="2200953"/>
                    <a:pt x="84561" y="2204848"/>
                  </a:cubicBezTo>
                  <a:cubicBezTo>
                    <a:pt x="135037" y="2208743"/>
                    <a:pt x="195820" y="2252659"/>
                    <a:pt x="311080" y="2000367"/>
                  </a:cubicBezTo>
                  <a:cubicBezTo>
                    <a:pt x="426340" y="1748075"/>
                    <a:pt x="676845" y="1022004"/>
                    <a:pt x="776124" y="691093"/>
                  </a:cubicBezTo>
                  <a:cubicBezTo>
                    <a:pt x="875403" y="360182"/>
                    <a:pt x="992557" y="-87555"/>
                    <a:pt x="906752" y="14899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10074275" y="7140575"/>
              <a:ext cx="911225" cy="314325"/>
            </a:xfrm>
            <a:prstGeom prst="round2SameRect">
              <a:avLst>
                <a:gd fmla="val 45960" name="adj1"/>
                <a:gd fmla="val 0" name="adj2"/>
              </a:avLst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10280685" y="4440650"/>
              <a:ext cx="80831" cy="2682577"/>
            </a:xfrm>
            <a:custGeom>
              <a:rect b="b" l="l" r="r" t="t"/>
              <a:pathLst>
                <a:path extrusionOk="0" h="2682577" w="80831">
                  <a:moveTo>
                    <a:pt x="80831" y="0"/>
                  </a:moveTo>
                  <a:lnTo>
                    <a:pt x="0" y="2682577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10684840" y="4686300"/>
              <a:ext cx="80831" cy="2436927"/>
            </a:xfrm>
            <a:custGeom>
              <a:rect b="b" l="l" r="r" t="t"/>
              <a:pathLst>
                <a:path extrusionOk="0" h="2409773" w="80831">
                  <a:moveTo>
                    <a:pt x="0" y="0"/>
                  </a:moveTo>
                  <a:lnTo>
                    <a:pt x="80831" y="2409773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0396461" y="4102099"/>
              <a:ext cx="288000" cy="2880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unito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426" name="Google Shape;4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4358" y="225025"/>
            <a:ext cx="2073208" cy="288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3774" y="3645979"/>
            <a:ext cx="4780352" cy="30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87503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6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4745">
              <a:alpha val="83137"/>
            </a:srgbClr>
          </a:solidFill>
          <a:ln cap="flat" cmpd="sng" w="9525">
            <a:solidFill>
              <a:srgbClr val="13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637605" y="3256628"/>
            <a:ext cx="5680543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Samenwerkingen binnen Stad Gent</a:t>
            </a:r>
            <a:endParaRPr b="0" i="0" sz="40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6"/>
          <p:cNvSpPr/>
          <p:nvPr/>
        </p:nvSpPr>
        <p:spPr>
          <a:xfrm flipH="1">
            <a:off x="464200" y="3140136"/>
            <a:ext cx="45719" cy="11079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"/>
          <p:cNvSpPr txBox="1"/>
          <p:nvPr>
            <p:ph type="title"/>
          </p:nvPr>
        </p:nvSpPr>
        <p:spPr>
          <a:xfrm>
            <a:off x="3267898" y="364236"/>
            <a:ext cx="7476301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4000"/>
              <a:t>Agenda</a:t>
            </a:r>
            <a:endParaRPr sz="4000"/>
          </a:p>
        </p:txBody>
      </p:sp>
      <p:sp>
        <p:nvSpPr>
          <p:cNvPr id="241" name="Google Shape;241;p2"/>
          <p:cNvSpPr txBox="1"/>
          <p:nvPr>
            <p:ph idx="1" type="body"/>
          </p:nvPr>
        </p:nvSpPr>
        <p:spPr>
          <a:xfrm>
            <a:off x="527981" y="1807264"/>
            <a:ext cx="11732443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Char char="▪"/>
            </a:pPr>
            <a:r>
              <a:rPr lang="nl-NL"/>
              <a:t>Verwelkoming &amp; Werkwijze algemene vergadering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Voorstelling en stemming activiteitenverslag 2023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Voorstelling en stemming financieel jaarverslag 2023 (balans en resultatenrekening)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Kwijting van de bestuurders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Ontslag en benoeming van de bestuurders</a:t>
            </a:r>
            <a:endParaRPr/>
          </a:p>
          <a:p>
            <a:pPr indent="-2667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1200"/>
              <a:buFont typeface="Noto Sans Symbols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/>
              <a:t>Vragen &amp; Antwoorden</a:t>
            </a:r>
            <a:endParaRPr/>
          </a:p>
        </p:txBody>
      </p:sp>
      <p:sp>
        <p:nvSpPr>
          <p:cNvPr id="242" name="Google Shape;242;p2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243" name="Google Shape;2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37334" y="250137"/>
            <a:ext cx="1160633" cy="1419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7"/>
          <p:cNvSpPr txBox="1"/>
          <p:nvPr>
            <p:ph type="title"/>
          </p:nvPr>
        </p:nvSpPr>
        <p:spPr>
          <a:xfrm>
            <a:off x="3125251" y="304235"/>
            <a:ext cx="1084629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De Energiecentrale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1" name="Google Shape;441;p17"/>
          <p:cNvSpPr txBox="1"/>
          <p:nvPr>
            <p:ph idx="1" type="body"/>
          </p:nvPr>
        </p:nvSpPr>
        <p:spPr>
          <a:xfrm>
            <a:off x="392225" y="2036197"/>
            <a:ext cx="6932306" cy="5058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Renovatie-advies en -begeleiding in naam van    De Energiecentrale van Stad Gent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De cijfers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b="1" lang="nl-NL" sz="20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374 adviezen</a:t>
            </a:r>
            <a:endParaRPr b="1" sz="2000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b="1" lang="nl-NL" sz="20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150 uitgevoerde energetische renovatie-ingrepen</a:t>
            </a:r>
            <a:endParaRPr b="1" sz="2000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2" name="Google Shape;4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3743" y="4565632"/>
            <a:ext cx="3367228" cy="208822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43" name="Google Shape;44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1117" y="162560"/>
            <a:ext cx="1844726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79697" y="374640"/>
            <a:ext cx="1373387" cy="90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97746" y="4189536"/>
            <a:ext cx="2580548" cy="258054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46" name="Google Shape;44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79779" y="1573120"/>
            <a:ext cx="2531419" cy="253141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8"/>
          <p:cNvSpPr txBox="1"/>
          <p:nvPr>
            <p:ph type="title"/>
          </p:nvPr>
        </p:nvSpPr>
        <p:spPr>
          <a:xfrm>
            <a:off x="3125251" y="304235"/>
            <a:ext cx="1084629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Wijkwerf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2" name="Google Shape;452;p18"/>
          <p:cNvSpPr txBox="1"/>
          <p:nvPr>
            <p:ph idx="1" type="body"/>
          </p:nvPr>
        </p:nvSpPr>
        <p:spPr>
          <a:xfrm>
            <a:off x="494860" y="2045529"/>
            <a:ext cx="9778143" cy="5058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19</a:t>
            </a:r>
            <a:r>
              <a:rPr b="1" baseline="30000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de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 Wijkwerf in Oostakker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Mobiliseren van inwoners op wijkniveau                                                         om hun huis energiezuiniger te maken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Communicatiecampagne met studenten gekoppeld aan renovatie-advies van De Energiecentrale → studenten belden bij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2.509 deuren 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aan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Aflopend project want (soms) te inefficiënt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; wel ondersteuning van andere gemeenten in hun wijkrenovatietrajecten (i.k.v. Lokale Energie-  en Klimaatpacten)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3" name="Google Shape;45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1706" y="5417410"/>
            <a:ext cx="1923467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855877" y="79571"/>
            <a:ext cx="2219296" cy="310045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9889" y="0"/>
            <a:ext cx="6947184" cy="6973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2"/>
          <p:cNvSpPr/>
          <p:nvPr/>
        </p:nvSpPr>
        <p:spPr>
          <a:xfrm flipH="1">
            <a:off x="0" y="0"/>
            <a:ext cx="6736080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B759C">
              <a:alpha val="83137"/>
            </a:srgbClr>
          </a:solidFill>
          <a:ln cap="flat" cmpd="sng" w="9525">
            <a:solidFill>
              <a:srgbClr val="2B75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"/>
          <p:cNvSpPr/>
          <p:nvPr/>
        </p:nvSpPr>
        <p:spPr>
          <a:xfrm>
            <a:off x="537929" y="3132018"/>
            <a:ext cx="5395512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Innovatie- projecten</a:t>
            </a:r>
            <a:endParaRPr b="0" i="0" sz="18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2"/>
          <p:cNvSpPr/>
          <p:nvPr/>
        </p:nvSpPr>
        <p:spPr>
          <a:xfrm>
            <a:off x="362759" y="3132018"/>
            <a:ext cx="45719" cy="9827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3"/>
          <p:cNvSpPr txBox="1"/>
          <p:nvPr>
            <p:ph type="title"/>
          </p:nvPr>
        </p:nvSpPr>
        <p:spPr>
          <a:xfrm>
            <a:off x="3125251" y="304235"/>
            <a:ext cx="5962765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Buurzame Stroom 2.0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8" name="Google Shape;468;p23"/>
          <p:cNvSpPr txBox="1"/>
          <p:nvPr>
            <p:ph idx="1" type="body"/>
          </p:nvPr>
        </p:nvSpPr>
        <p:spPr>
          <a:xfrm>
            <a:off x="583687" y="1504268"/>
            <a:ext cx="10314468" cy="4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= Vervolg op Buurzame Stroom 1.0 → nu in Mariakerke met diverse projecten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">
              <a:latin typeface="Nunito"/>
              <a:ea typeface="Nunito"/>
              <a:cs typeface="Nunito"/>
              <a:sym typeface="Nunito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Praktijktest van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10 verschillende warmtepompen</a:t>
            </a:r>
            <a:r>
              <a:rPr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in de Gentse context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Arial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Ondersteunen van De Energiecentrale van Stad Gent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Praktijktest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 20 thuisbatterijen</a:t>
            </a:r>
            <a:endParaRPr b="1" sz="2200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Char char="▪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Output: voorspellende formule rendabiliteit</a:t>
            </a:r>
            <a:endParaRPr/>
          </a:p>
          <a:p>
            <a: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Opbouw professionele opleiding</a:t>
            </a:r>
            <a:r>
              <a:rPr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warmtepompen </a:t>
            </a:r>
            <a:endParaRPr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A"/>
              </a:buClr>
              <a:buSzPts val="2400"/>
              <a:buNone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      met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beslissingsboom</a:t>
            </a:r>
            <a:endParaRPr b="1" sz="2200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lang="nl-NL" sz="20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www.energent.be/keuzelijstwarmtepompen</a:t>
            </a:r>
            <a:endParaRPr sz="2000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None/>
            </a:pPr>
            <a:r>
              <a:t/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F9A"/>
              </a:buClr>
              <a:buSzPts val="2400"/>
              <a:buFont typeface="Noto Sans Symbols"/>
              <a:buChar char="▪"/>
            </a:pP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100 nieuwe particuliere zonne-installaties 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in Mariakerke </a:t>
            </a:r>
            <a:endParaRPr sz="2200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9" name="Google Shape;4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6667" y="2940793"/>
            <a:ext cx="4454075" cy="277598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5"/>
          <p:cNvSpPr txBox="1"/>
          <p:nvPr>
            <p:ph type="title"/>
          </p:nvPr>
        </p:nvSpPr>
        <p:spPr>
          <a:xfrm>
            <a:off x="3125251" y="304235"/>
            <a:ext cx="1084629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OSR COOP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p25"/>
          <p:cNvSpPr txBox="1"/>
          <p:nvPr>
            <p:ph idx="1" type="body"/>
          </p:nvPr>
        </p:nvSpPr>
        <p:spPr>
          <a:xfrm>
            <a:off x="424685" y="1835509"/>
            <a:ext cx="11079960" cy="4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Doel : ontwikkelen van een nieuw advies en begeleiding voor huishoudens die hun woning volledig en in één keer energetisch willen aanpakken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Europees project via het LIFE-programma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Subsidieproject van € 270.000 (= budget Energent tot 2025)</a:t>
            </a:r>
            <a:endParaRPr/>
          </a:p>
          <a:p>
            <a:pPr indent="0" lvl="0" marL="10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Project samen met 3 Europese coöperaties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0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Aanbod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advies en begeleiding totaalrenovatie 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kan van start gaan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eind 2024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!</a:t>
            </a:r>
            <a:endParaRPr sz="2200"/>
          </a:p>
        </p:txBody>
      </p:sp>
      <p:pic>
        <p:nvPicPr>
          <p:cNvPr id="476" name="Google Shape;4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3727" y="132787"/>
            <a:ext cx="4438273" cy="184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703" y="2851408"/>
            <a:ext cx="3304318" cy="68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42021" y="2851409"/>
            <a:ext cx="706301" cy="688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cb61a9059_0_0"/>
          <p:cNvSpPr txBox="1"/>
          <p:nvPr>
            <p:ph type="title"/>
          </p:nvPr>
        </p:nvSpPr>
        <p:spPr>
          <a:xfrm>
            <a:off x="3125250" y="304225"/>
            <a:ext cx="8070000" cy="132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CLR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4" name="Google Shape;484;g2ccb61a9059_0_0"/>
          <p:cNvSpPr txBox="1"/>
          <p:nvPr>
            <p:ph idx="1" type="body"/>
          </p:nvPr>
        </p:nvSpPr>
        <p:spPr>
          <a:xfrm>
            <a:off x="572800" y="1823342"/>
            <a:ext cx="9326400" cy="41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600"/>
              <a:buFont typeface="Nunito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Europees project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600"/>
              <a:buFont typeface="Nunito"/>
              <a:buNone/>
            </a:pPr>
            <a:r>
              <a:t/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600"/>
              <a:buFont typeface="Nunito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Insteek project: Energent krijgt tot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100 dagen gratis consultancy </a:t>
            </a: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voor de uitbouw en verbetering van haar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-3937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600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communicatie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3937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600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marketing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3937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600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sales technieken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5" name="Google Shape;485;g2ccb61a905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8081" y="228619"/>
            <a:ext cx="5395625" cy="13257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86" name="Google Shape;486;g2ccb61a905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99200" y="4760804"/>
            <a:ext cx="2276090" cy="198503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87" name="Google Shape;487;g2ccb61a905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5421" y="3682115"/>
            <a:ext cx="2481216" cy="198503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88" name="Google Shape;488;g2ccb61a90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5741" y="4631548"/>
            <a:ext cx="2919734" cy="207120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4"/>
          <p:cNvSpPr txBox="1"/>
          <p:nvPr>
            <p:ph type="title"/>
          </p:nvPr>
        </p:nvSpPr>
        <p:spPr>
          <a:xfrm>
            <a:off x="3125250" y="304225"/>
            <a:ext cx="8070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WaterWarmth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4" name="Google Shape;494;p24"/>
          <p:cNvSpPr txBox="1"/>
          <p:nvPr>
            <p:ph idx="1" type="body"/>
          </p:nvPr>
        </p:nvSpPr>
        <p:spPr>
          <a:xfrm>
            <a:off x="230593" y="1928504"/>
            <a:ext cx="7439170" cy="5058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Onderzoek naar het potentieel van </a:t>
            </a: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oppervlaktewater als primaire bron voor warmteproductie</a:t>
            </a:r>
            <a:endParaRPr b="1">
              <a:solidFill>
                <a:srgbClr val="009F9A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Haalbaarheidsstudie aquathermie in noordelijk deel van wijk Muide (Gent)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Rol van coöperaties binnen potentiële aquathermieprojecten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95" name="Google Shape;4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1625" y="1499571"/>
            <a:ext cx="4189782" cy="505886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"/>
          <p:cNvSpPr txBox="1"/>
          <p:nvPr>
            <p:ph type="title"/>
          </p:nvPr>
        </p:nvSpPr>
        <p:spPr>
          <a:xfrm>
            <a:off x="3125251" y="304235"/>
            <a:ext cx="1084629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nl-NL" sz="4000">
                <a:latin typeface="Nunito"/>
                <a:ea typeface="Nunito"/>
                <a:cs typeface="Nunito"/>
                <a:sym typeface="Nunito"/>
              </a:rPr>
              <a:t>REScoopVPP &amp; FlexSys</a:t>
            </a:r>
            <a:endParaRPr sz="4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1" name="Google Shape;501;p26"/>
          <p:cNvSpPr txBox="1"/>
          <p:nvPr>
            <p:ph idx="1" type="body"/>
          </p:nvPr>
        </p:nvSpPr>
        <p:spPr>
          <a:xfrm>
            <a:off x="412695" y="1629799"/>
            <a:ext cx="8889302" cy="5228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Onderzoek naar residentiële flexibiliteit in kader van bevoorradingszekerheid en netstabiliteit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Pilot met 50 testgebruikers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RescoopVPP afgerond: aansturen van warmtepompen,     batterijen en laders voor elektrische voertuigen op          residentieel niveau is heel moeilijk verhaal gebleken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Char char="▪"/>
            </a:pPr>
            <a:r>
              <a:rPr lang="nl-NL" sz="2200">
                <a:latin typeface="Nunito"/>
                <a:ea typeface="Nunito"/>
                <a:cs typeface="Nunito"/>
                <a:sym typeface="Nunito"/>
              </a:rPr>
              <a:t>Flexsys: gedurende winter worden nog warmtepompen aangestuurd.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800"/>
              <a:buFont typeface="Noto Sans Symbols"/>
              <a:buNone/>
            </a:pPr>
            <a:r>
              <a:t/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nl-NL" sz="2200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🡺 Weinig toekomstmuziek voor Energent in dergelijke projecten</a:t>
            </a:r>
            <a:endParaRPr b="1" sz="2200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02" name="Google Shape;50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997" y="1506007"/>
            <a:ext cx="2729235" cy="733458"/>
          </a:xfrm>
          <a:prstGeom prst="rect">
            <a:avLst/>
          </a:prstGeom>
          <a:noFill/>
          <a:ln cap="flat" cmpd="sng" w="2857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3" name="Google Shape;50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8728" y="298039"/>
            <a:ext cx="2102504" cy="105058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504" name="Google Shape;504;p26"/>
          <p:cNvPicPr preferRelativeResize="0"/>
          <p:nvPr/>
        </p:nvPicPr>
        <p:blipFill rotWithShape="1">
          <a:blip r:embed="rId5">
            <a:alphaModFix/>
          </a:blip>
          <a:srcRect b="0" l="0" r="10049" t="0"/>
          <a:stretch/>
        </p:blipFill>
        <p:spPr>
          <a:xfrm>
            <a:off x="9301997" y="2571426"/>
            <a:ext cx="2729235" cy="412918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7"/>
          <p:cNvSpPr/>
          <p:nvPr/>
        </p:nvSpPr>
        <p:spPr>
          <a:xfrm flipH="1">
            <a:off x="0" y="0"/>
            <a:ext cx="6736080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B759C">
              <a:alpha val="83137"/>
            </a:srgbClr>
          </a:solidFill>
          <a:ln cap="flat" cmpd="sng" w="9525">
            <a:solidFill>
              <a:srgbClr val="2B75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7"/>
          <p:cNvSpPr/>
          <p:nvPr/>
        </p:nvSpPr>
        <p:spPr>
          <a:xfrm>
            <a:off x="537929" y="3132018"/>
            <a:ext cx="5395512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Investerings- projecten</a:t>
            </a:r>
            <a:endParaRPr b="0" i="0" sz="18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7"/>
          <p:cNvSpPr/>
          <p:nvPr/>
        </p:nvSpPr>
        <p:spPr>
          <a:xfrm>
            <a:off x="362759" y="3132018"/>
            <a:ext cx="45719" cy="9827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 txBox="1"/>
          <p:nvPr>
            <p:ph type="title"/>
          </p:nvPr>
        </p:nvSpPr>
        <p:spPr>
          <a:xfrm>
            <a:off x="3163965" y="485629"/>
            <a:ext cx="74763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Investeringsprojecten</a:t>
            </a:r>
            <a:endParaRPr sz="4000"/>
          </a:p>
        </p:txBody>
      </p:sp>
      <p:sp>
        <p:nvSpPr>
          <p:cNvPr id="519" name="Google Shape;519;p28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20" name="Google Shape;5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560" y="2609790"/>
            <a:ext cx="2764586" cy="283486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descr="Warmtenetten | HIER opgewekt" id="521" name="Google Shape;52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9243" y="2602620"/>
            <a:ext cx="2775726" cy="284920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522" name="Google Shape;52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2826" y="2609790"/>
            <a:ext cx="2764586" cy="290567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grpSp>
        <p:nvGrpSpPr>
          <p:cNvPr id="523" name="Google Shape;523;p28"/>
          <p:cNvGrpSpPr/>
          <p:nvPr/>
        </p:nvGrpSpPr>
        <p:grpSpPr>
          <a:xfrm>
            <a:off x="3024113" y="4688333"/>
            <a:ext cx="841417" cy="518995"/>
            <a:chOff x="5812971" y="4088674"/>
            <a:chExt cx="5004846" cy="3087041"/>
          </a:xfrm>
        </p:grpSpPr>
        <p:sp>
          <p:nvSpPr>
            <p:cNvPr id="524" name="Google Shape;524;p28"/>
            <p:cNvSpPr/>
            <p:nvPr/>
          </p:nvSpPr>
          <p:spPr>
            <a:xfrm>
              <a:off x="6796007" y="4176793"/>
              <a:ext cx="4021810" cy="2998922"/>
            </a:xfrm>
            <a:custGeom>
              <a:rect b="b" l="l" r="r" t="t"/>
              <a:pathLst>
                <a:path extrusionOk="0" h="2998922" w="4021810">
                  <a:moveTo>
                    <a:pt x="0" y="906651"/>
                  </a:moveTo>
                  <a:lnTo>
                    <a:pt x="991891" y="2998922"/>
                  </a:lnTo>
                  <a:lnTo>
                    <a:pt x="4021810" y="1487838"/>
                  </a:lnTo>
                  <a:lnTo>
                    <a:pt x="3107410" y="0"/>
                  </a:lnTo>
                  <a:lnTo>
                    <a:pt x="0" y="906651"/>
                  </a:lnTo>
                  <a:close/>
                </a:path>
              </a:pathLst>
            </a:custGeom>
            <a:noFill/>
            <a:ln cap="rnd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106194" y="4667794"/>
              <a:ext cx="3065417" cy="1066800"/>
            </a:xfrm>
            <a:custGeom>
              <a:rect b="b" l="l" r="r" t="t"/>
              <a:pathLst>
                <a:path extrusionOk="0" h="1066800" w="3065417">
                  <a:moveTo>
                    <a:pt x="0" y="1066800"/>
                  </a:moveTo>
                  <a:lnTo>
                    <a:pt x="3065417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7489371" y="5181600"/>
              <a:ext cx="3000103" cy="1310640"/>
            </a:xfrm>
            <a:custGeom>
              <a:rect b="b" l="l" r="r" t="t"/>
              <a:pathLst>
                <a:path extrusionOk="0" h="1310640" w="3000103">
                  <a:moveTo>
                    <a:pt x="0" y="1310640"/>
                  </a:moveTo>
                  <a:lnTo>
                    <a:pt x="3000103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8033657" y="4741817"/>
              <a:ext cx="949234" cy="1824446"/>
            </a:xfrm>
            <a:custGeom>
              <a:rect b="b" l="l" r="r" t="t"/>
              <a:pathLst>
                <a:path extrusionOk="0" h="1824446" w="949234">
                  <a:moveTo>
                    <a:pt x="0" y="0"/>
                  </a:moveTo>
                  <a:lnTo>
                    <a:pt x="949234" y="1824446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9074331" y="4419600"/>
              <a:ext cx="953589" cy="1632857"/>
            </a:xfrm>
            <a:custGeom>
              <a:rect b="b" l="l" r="r" t="t"/>
              <a:pathLst>
                <a:path extrusionOk="0" h="1632857" w="953589">
                  <a:moveTo>
                    <a:pt x="0" y="0"/>
                  </a:moveTo>
                  <a:lnTo>
                    <a:pt x="953589" y="1632857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5812971" y="4088674"/>
              <a:ext cx="3339738" cy="2825932"/>
            </a:xfrm>
            <a:custGeom>
              <a:rect b="b" l="l" r="r" t="t"/>
              <a:pathLst>
                <a:path extrusionOk="0" h="2825932" w="3339738">
                  <a:moveTo>
                    <a:pt x="1658983" y="2468880"/>
                  </a:moveTo>
                  <a:lnTo>
                    <a:pt x="875212" y="2825932"/>
                  </a:lnTo>
                  <a:lnTo>
                    <a:pt x="0" y="818606"/>
                  </a:lnTo>
                  <a:lnTo>
                    <a:pt x="3143795" y="0"/>
                  </a:lnTo>
                  <a:lnTo>
                    <a:pt x="3339738" y="269966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6074229" y="5259977"/>
              <a:ext cx="779417" cy="261257"/>
            </a:xfrm>
            <a:custGeom>
              <a:rect b="b" l="l" r="r" t="t"/>
              <a:pathLst>
                <a:path extrusionOk="0" h="261257" w="779417">
                  <a:moveTo>
                    <a:pt x="0" y="261257"/>
                  </a:moveTo>
                  <a:lnTo>
                    <a:pt x="779417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6395292" y="5916058"/>
              <a:ext cx="760163" cy="297455"/>
            </a:xfrm>
            <a:custGeom>
              <a:rect b="b" l="l" r="r" t="t"/>
              <a:pathLst>
                <a:path extrusionOk="0" h="297455" w="760163">
                  <a:moveTo>
                    <a:pt x="0" y="297455"/>
                  </a:moveTo>
                  <a:lnTo>
                    <a:pt x="760163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7072829" y="4577508"/>
              <a:ext cx="209320" cy="336015"/>
            </a:xfrm>
            <a:custGeom>
              <a:rect b="b" l="l" r="r" t="t"/>
              <a:pathLst>
                <a:path extrusionOk="0" h="336015" w="209320">
                  <a:moveTo>
                    <a:pt x="0" y="0"/>
                  </a:moveTo>
                  <a:lnTo>
                    <a:pt x="209320" y="336015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8135957" y="4285561"/>
              <a:ext cx="214829" cy="341523"/>
            </a:xfrm>
            <a:custGeom>
              <a:rect b="b" l="l" r="r" t="t"/>
              <a:pathLst>
                <a:path extrusionOk="0" h="341523" w="214829">
                  <a:moveTo>
                    <a:pt x="0" y="0"/>
                  </a:moveTo>
                  <a:lnTo>
                    <a:pt x="214829" y="341523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34" name="Google Shape;534;p28"/>
          <p:cNvGrpSpPr/>
          <p:nvPr/>
        </p:nvGrpSpPr>
        <p:grpSpPr>
          <a:xfrm>
            <a:off x="10164877" y="4630085"/>
            <a:ext cx="559752" cy="591591"/>
            <a:chOff x="10090609" y="4655218"/>
            <a:chExt cx="866987" cy="861190"/>
          </a:xfrm>
        </p:grpSpPr>
        <p:sp>
          <p:nvSpPr>
            <p:cNvPr id="535" name="Google Shape;535;p28"/>
            <p:cNvSpPr/>
            <p:nvPr/>
          </p:nvSpPr>
          <p:spPr>
            <a:xfrm>
              <a:off x="10295095" y="4740509"/>
              <a:ext cx="458016" cy="671230"/>
            </a:xfrm>
            <a:custGeom>
              <a:rect b="b" l="l" r="r" t="t"/>
              <a:pathLst>
                <a:path extrusionOk="0" h="3831936" w="2614734">
                  <a:moveTo>
                    <a:pt x="540455" y="3589482"/>
                  </a:moveTo>
                  <a:cubicBezTo>
                    <a:pt x="343028" y="3412259"/>
                    <a:pt x="-47400" y="3008360"/>
                    <a:pt x="4747" y="2462645"/>
                  </a:cubicBezTo>
                  <a:cubicBezTo>
                    <a:pt x="56894" y="1916930"/>
                    <a:pt x="240274" y="1840922"/>
                    <a:pt x="409992" y="1589809"/>
                  </a:cubicBezTo>
                  <a:cubicBezTo>
                    <a:pt x="579710" y="1338695"/>
                    <a:pt x="893170" y="1156855"/>
                    <a:pt x="1023056" y="955964"/>
                  </a:cubicBezTo>
                  <a:cubicBezTo>
                    <a:pt x="1152942" y="755073"/>
                    <a:pt x="1178919" y="543791"/>
                    <a:pt x="1189310" y="384464"/>
                  </a:cubicBezTo>
                  <a:cubicBezTo>
                    <a:pt x="1199701" y="225137"/>
                    <a:pt x="1140819" y="204355"/>
                    <a:pt x="1085401" y="0"/>
                  </a:cubicBezTo>
                  <a:cubicBezTo>
                    <a:pt x="1168528" y="17318"/>
                    <a:pt x="1556456" y="271896"/>
                    <a:pt x="1688074" y="488373"/>
                  </a:cubicBezTo>
                  <a:cubicBezTo>
                    <a:pt x="1819692" y="704850"/>
                    <a:pt x="1885116" y="1049290"/>
                    <a:pt x="1875110" y="1298864"/>
                  </a:cubicBezTo>
                  <a:cubicBezTo>
                    <a:pt x="1865104" y="1548438"/>
                    <a:pt x="1650552" y="1805709"/>
                    <a:pt x="1628038" y="1985818"/>
                  </a:cubicBezTo>
                  <a:cubicBezTo>
                    <a:pt x="1605524" y="2165927"/>
                    <a:pt x="1652090" y="2303510"/>
                    <a:pt x="1740028" y="2379518"/>
                  </a:cubicBezTo>
                  <a:cubicBezTo>
                    <a:pt x="1827966" y="2455526"/>
                    <a:pt x="2043097" y="2471305"/>
                    <a:pt x="2155665" y="2441864"/>
                  </a:cubicBezTo>
                  <a:cubicBezTo>
                    <a:pt x="2268233" y="2412423"/>
                    <a:pt x="2368678" y="2289464"/>
                    <a:pt x="2415437" y="2202873"/>
                  </a:cubicBezTo>
                  <a:cubicBezTo>
                    <a:pt x="2462196" y="2116282"/>
                    <a:pt x="2403314" y="1872095"/>
                    <a:pt x="2436219" y="1922318"/>
                  </a:cubicBezTo>
                  <a:cubicBezTo>
                    <a:pt x="2469124" y="1972541"/>
                    <a:pt x="2634032" y="2153419"/>
                    <a:pt x="2612865" y="2504209"/>
                  </a:cubicBezTo>
                  <a:cubicBezTo>
                    <a:pt x="2591698" y="2854999"/>
                    <a:pt x="2444493" y="3223875"/>
                    <a:pt x="2226092" y="3445163"/>
                  </a:cubicBezTo>
                  <a:cubicBezTo>
                    <a:pt x="2007691" y="3666451"/>
                    <a:pt x="1753306" y="3809422"/>
                    <a:pt x="1302456" y="3831936"/>
                  </a:cubicBezTo>
                  <a:cubicBezTo>
                    <a:pt x="1253388" y="3637395"/>
                    <a:pt x="1184500" y="3467292"/>
                    <a:pt x="1105029" y="3303154"/>
                  </a:cubicBezTo>
                  <a:cubicBezTo>
                    <a:pt x="1025558" y="3139016"/>
                    <a:pt x="875658" y="3046076"/>
                    <a:pt x="825628" y="2847109"/>
                  </a:cubicBezTo>
                  <a:cubicBezTo>
                    <a:pt x="775598" y="2648143"/>
                    <a:pt x="767324" y="2328719"/>
                    <a:pt x="804847" y="2109355"/>
                  </a:cubicBezTo>
                  <a:cubicBezTo>
                    <a:pt x="639170" y="2337955"/>
                    <a:pt x="503703" y="2531149"/>
                    <a:pt x="459638" y="2777837"/>
                  </a:cubicBezTo>
                  <a:cubicBezTo>
                    <a:pt x="415573" y="3024525"/>
                    <a:pt x="516209" y="3314123"/>
                    <a:pt x="540455" y="358948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10090609" y="4808075"/>
              <a:ext cx="708192" cy="708333"/>
            </a:xfrm>
            <a:custGeom>
              <a:rect b="b" l="l" r="r" t="t"/>
              <a:pathLst>
                <a:path extrusionOk="0" h="3611726" w="3611010">
                  <a:moveTo>
                    <a:pt x="3611010" y="3092038"/>
                  </a:moveTo>
                  <a:cubicBezTo>
                    <a:pt x="2858476" y="3539940"/>
                    <a:pt x="2641012" y="3728652"/>
                    <a:pt x="1652844" y="3537591"/>
                  </a:cubicBezTo>
                  <a:cubicBezTo>
                    <a:pt x="664676" y="3346530"/>
                    <a:pt x="207618" y="2467410"/>
                    <a:pt x="44759" y="1905622"/>
                  </a:cubicBezTo>
                  <a:cubicBezTo>
                    <a:pt x="-118100" y="1343834"/>
                    <a:pt x="192027" y="561788"/>
                    <a:pt x="515504" y="0"/>
                  </a:cubicBezTo>
                </a:path>
              </a:pathLst>
            </a:custGeom>
            <a:noFill/>
            <a:ln cap="rnd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7" name="Google Shape;537;p28"/>
            <p:cNvSpPr/>
            <p:nvPr/>
          </p:nvSpPr>
          <p:spPr>
            <a:xfrm rot="10800000">
              <a:off x="10249404" y="4655218"/>
              <a:ext cx="708192" cy="708333"/>
            </a:xfrm>
            <a:custGeom>
              <a:rect b="b" l="l" r="r" t="t"/>
              <a:pathLst>
                <a:path extrusionOk="0" h="3611726" w="3611010">
                  <a:moveTo>
                    <a:pt x="3611010" y="3092038"/>
                  </a:moveTo>
                  <a:cubicBezTo>
                    <a:pt x="2858476" y="3539940"/>
                    <a:pt x="2641012" y="3728652"/>
                    <a:pt x="1652844" y="3537591"/>
                  </a:cubicBezTo>
                  <a:cubicBezTo>
                    <a:pt x="664676" y="3346530"/>
                    <a:pt x="207618" y="2467410"/>
                    <a:pt x="44759" y="1905622"/>
                  </a:cubicBezTo>
                  <a:cubicBezTo>
                    <a:pt x="-118100" y="1343834"/>
                    <a:pt x="192027" y="561788"/>
                    <a:pt x="515504" y="0"/>
                  </a:cubicBezTo>
                </a:path>
              </a:pathLst>
            </a:custGeom>
            <a:noFill/>
            <a:ln cap="rnd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538" name="Google Shape;53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7028" y="4557041"/>
            <a:ext cx="597460" cy="73768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8"/>
          <p:cNvSpPr txBox="1"/>
          <p:nvPr/>
        </p:nvSpPr>
        <p:spPr>
          <a:xfrm>
            <a:off x="2125641" y="2233263"/>
            <a:ext cx="8984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NL" sz="2400" u="none" cap="small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Zon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0" name="Google Shape;540;p28"/>
          <p:cNvSpPr txBox="1"/>
          <p:nvPr/>
        </p:nvSpPr>
        <p:spPr>
          <a:xfrm>
            <a:off x="5545882" y="2233263"/>
            <a:ext cx="12595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NL" sz="2400" u="none" cap="small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Wind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1" name="Google Shape;541;p28"/>
          <p:cNvSpPr txBox="1"/>
          <p:nvPr/>
        </p:nvSpPr>
        <p:spPr>
          <a:xfrm>
            <a:off x="8718465" y="2217078"/>
            <a:ext cx="15747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NL" sz="2400" u="none" cap="small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Warmte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698565" y="3140136"/>
            <a:ext cx="5680543" cy="117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Verwelkoming &amp; Werkwijze AV</a:t>
            </a:r>
            <a:endParaRPr b="0" i="0" sz="44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481999" y="3140136"/>
            <a:ext cx="45719" cy="103064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27" y="0"/>
            <a:ext cx="120611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 flipH="1">
            <a:off x="0" y="3191"/>
            <a:ext cx="5516880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4745">
              <a:alpha val="83137"/>
            </a:srgbClr>
          </a:solidFill>
          <a:ln cap="flat" cmpd="sng" w="9525">
            <a:solidFill>
              <a:srgbClr val="13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9"/>
          <p:cNvSpPr/>
          <p:nvPr/>
        </p:nvSpPr>
        <p:spPr>
          <a:xfrm>
            <a:off x="637605" y="3256628"/>
            <a:ext cx="568054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Zon</a:t>
            </a:r>
            <a:endParaRPr b="0" i="0" sz="40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9"/>
          <p:cNvSpPr/>
          <p:nvPr/>
        </p:nvSpPr>
        <p:spPr>
          <a:xfrm flipH="1">
            <a:off x="464201" y="3140136"/>
            <a:ext cx="45719" cy="61555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0"/>
          <p:cNvSpPr txBox="1"/>
          <p:nvPr>
            <p:ph type="title"/>
          </p:nvPr>
        </p:nvSpPr>
        <p:spPr>
          <a:xfrm>
            <a:off x="2976464" y="233703"/>
            <a:ext cx="7449196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Investeringsprojecten | Zon</a:t>
            </a:r>
            <a:endParaRPr sz="4000"/>
          </a:p>
        </p:txBody>
      </p:sp>
      <p:sp>
        <p:nvSpPr>
          <p:cNvPr id="556" name="Google Shape;556;p30"/>
          <p:cNvSpPr txBox="1"/>
          <p:nvPr>
            <p:ph idx="1" type="body"/>
          </p:nvPr>
        </p:nvSpPr>
        <p:spPr>
          <a:xfrm>
            <a:off x="457008" y="1612796"/>
            <a:ext cx="10702403" cy="1893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Zonneproductie in 2023: </a:t>
            </a:r>
            <a:r>
              <a:rPr b="1" lang="nl-NL">
                <a:solidFill>
                  <a:srgbClr val="009F9A"/>
                </a:solidFill>
              </a:rPr>
              <a:t>geen topjaar </a:t>
            </a:r>
            <a:r>
              <a:rPr lang="nl-NL"/>
              <a:t>(totaal 3.4 GWh)</a:t>
            </a:r>
            <a:endParaRPr/>
          </a:p>
          <a:p>
            <a:pPr indent="-203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2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Door Energiecrisis in 2022 en hoge elektriciteitsprijzen: geen GSC voor zonnepanelen sinds 08/2023 → financiële impact </a:t>
            </a: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(herziening in 2024)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/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b="1" lang="nl-NL" sz="1400">
                <a:solidFill>
                  <a:srgbClr val="009F9A"/>
                </a:solidFill>
              </a:rPr>
              <a:t>Gecumuleerde productie van onze zonne-installaties sinds de start (MWh)</a:t>
            </a:r>
            <a:endParaRPr b="1" sz="1400">
              <a:solidFill>
                <a:srgbClr val="009F9A"/>
              </a:solidFill>
            </a:endParaRPr>
          </a:p>
        </p:txBody>
      </p:sp>
      <p:sp>
        <p:nvSpPr>
          <p:cNvPr id="557" name="Google Shape;557;p3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58" name="Google Shape;55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368" y="113096"/>
            <a:ext cx="1504273" cy="1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5546" y="3660656"/>
            <a:ext cx="4062095" cy="304657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560" name="Google Shape;56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2336" y="4080386"/>
            <a:ext cx="4361418" cy="269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1"/>
          <p:cNvSpPr txBox="1"/>
          <p:nvPr>
            <p:ph type="title"/>
          </p:nvPr>
        </p:nvSpPr>
        <p:spPr>
          <a:xfrm>
            <a:off x="3191069" y="485629"/>
            <a:ext cx="7449196" cy="1033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Investeringsprojecten | Zon</a:t>
            </a:r>
            <a:endParaRPr sz="4000"/>
          </a:p>
        </p:txBody>
      </p:sp>
      <p:sp>
        <p:nvSpPr>
          <p:cNvPr id="567" name="Google Shape;567;p31"/>
          <p:cNvSpPr txBox="1"/>
          <p:nvPr>
            <p:ph idx="1" type="body"/>
          </p:nvPr>
        </p:nvSpPr>
        <p:spPr>
          <a:xfrm>
            <a:off x="516198" y="1790342"/>
            <a:ext cx="11159603" cy="5067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Noto Sans Symbols"/>
              <a:buChar char="▪"/>
            </a:pPr>
            <a:r>
              <a:rPr b="1" lang="nl-NL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12 nieuwe grote zonne-installaties 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gebouwd in 2023 (3,6 MWp + 1,8 MWp)</a:t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Noto Sans Symbols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Moeilijk bouwjaar achter de rug wegens enorme druk op de markt</a:t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Noto Sans Symbols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Noto Sans Symbols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WZC Ten Bosse in Deinze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onze grootste zonne-installatie tot nu toe </a:t>
            </a:r>
            <a:r>
              <a:rPr lang="nl-NL" sz="1600">
                <a:latin typeface="Nunito"/>
                <a:ea typeface="Nunito"/>
                <a:cs typeface="Nunito"/>
                <a:sym typeface="Nunito"/>
              </a:rPr>
              <a:t>(650 kWp)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onze eerste energiegemeenschap </a:t>
            </a:r>
            <a:endParaRPr/>
          </a:p>
          <a:p>
            <a:pPr indent="0" lvl="1" marL="228600" rtl="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1" marL="228600" rtl="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1" marL="228600" rtl="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1" marL="228600" rtl="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0"/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rPr b="1" lang="nl-NL" sz="1400">
                <a:solidFill>
                  <a:srgbClr val="009F9A"/>
                </a:solidFill>
              </a:rPr>
              <a:t>Totaal opgesteld vermogen van onze zonne-installaties sinds de start (kWp)</a:t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8" name="Google Shape;568;p31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69" name="Google Shape;56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368" y="113096"/>
            <a:ext cx="1504273" cy="1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1143" y="3797559"/>
            <a:ext cx="4576498" cy="285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2"/>
          <p:cNvSpPr txBox="1"/>
          <p:nvPr>
            <p:ph idx="1" type="body"/>
          </p:nvPr>
        </p:nvSpPr>
        <p:spPr>
          <a:xfrm>
            <a:off x="300165" y="2897155"/>
            <a:ext cx="3144607" cy="244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b="1" lang="nl-NL">
                <a:latin typeface="Nunito"/>
                <a:ea typeface="Nunito"/>
                <a:cs typeface="Nunito"/>
                <a:sym typeface="Nunito"/>
              </a:rPr>
              <a:t>Ganda Cars</a:t>
            </a:r>
            <a:endParaRPr b="1"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Wondelgem (Gent)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elektrificatie busvervoer De Lijn</a:t>
            </a:r>
            <a:endParaRPr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330 kWp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7" name="Google Shape;577;p12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78" name="Google Shape;5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368" y="113096"/>
            <a:ext cx="1504273" cy="1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1616" y="1866122"/>
            <a:ext cx="8383525" cy="499187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580" name="Google Shape;580;p12"/>
          <p:cNvSpPr/>
          <p:nvPr/>
        </p:nvSpPr>
        <p:spPr>
          <a:xfrm>
            <a:off x="3047999" y="542683"/>
            <a:ext cx="745826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04A5B5"/>
                </a:solidFill>
                <a:latin typeface="Nunito"/>
                <a:ea typeface="Nunito"/>
                <a:cs typeface="Nunito"/>
                <a:sym typeface="Nunito"/>
              </a:rPr>
              <a:t>Nieuwe zonne-installaties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2"/>
          <p:cNvSpPr txBox="1"/>
          <p:nvPr>
            <p:ph idx="1" type="body"/>
          </p:nvPr>
        </p:nvSpPr>
        <p:spPr>
          <a:xfrm>
            <a:off x="520826" y="2976850"/>
            <a:ext cx="2349801" cy="244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b="1" lang="nl-NL"/>
              <a:t>De Warande</a:t>
            </a:r>
            <a:endParaRPr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Wetteren</a:t>
            </a:r>
            <a:endParaRPr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sporthal</a:t>
            </a:r>
            <a:endParaRPr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216 kWp </a:t>
            </a:r>
            <a:endParaRPr/>
          </a:p>
        </p:txBody>
      </p:sp>
      <p:sp>
        <p:nvSpPr>
          <p:cNvPr id="587" name="Google Shape;587;p102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88" name="Google Shape;588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368" y="113096"/>
            <a:ext cx="1504273" cy="1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4841" y="1612796"/>
            <a:ext cx="7696333" cy="516915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590" name="Google Shape;590;p102"/>
          <p:cNvSpPr/>
          <p:nvPr/>
        </p:nvSpPr>
        <p:spPr>
          <a:xfrm>
            <a:off x="2987959" y="581036"/>
            <a:ext cx="69304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04A5B5"/>
                </a:solidFill>
                <a:latin typeface="Nunito"/>
                <a:ea typeface="Nunito"/>
                <a:cs typeface="Nunito"/>
                <a:sym typeface="Nunito"/>
              </a:rPr>
              <a:t>Nieuwe zonne-installaties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8"/>
          <p:cNvSpPr txBox="1"/>
          <p:nvPr>
            <p:ph idx="1" type="body"/>
          </p:nvPr>
        </p:nvSpPr>
        <p:spPr>
          <a:xfrm>
            <a:off x="206859" y="3105806"/>
            <a:ext cx="3144607" cy="244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b="1" lang="nl-NL">
                <a:latin typeface="Nunito"/>
                <a:ea typeface="Nunito"/>
                <a:cs typeface="Nunito"/>
                <a:sym typeface="Nunito"/>
              </a:rPr>
              <a:t>WZC Ter Hovingen</a:t>
            </a:r>
            <a:endParaRPr b="1"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Gentbrugge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180 kWp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7" name="Google Shape;597;p38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98" name="Google Shape;59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368" y="113096"/>
            <a:ext cx="1504273" cy="1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8"/>
          <p:cNvSpPr/>
          <p:nvPr/>
        </p:nvSpPr>
        <p:spPr>
          <a:xfrm>
            <a:off x="3047999" y="542683"/>
            <a:ext cx="745826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04A5B5"/>
                </a:solidFill>
                <a:latin typeface="Nunito"/>
                <a:ea typeface="Nunito"/>
                <a:cs typeface="Nunito"/>
                <a:sym typeface="Nunito"/>
              </a:rPr>
              <a:t>Nieuwe zonne-installaties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1466" y="1612796"/>
            <a:ext cx="8556575" cy="513040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4"/>
          <p:cNvSpPr txBox="1"/>
          <p:nvPr>
            <p:ph idx="1" type="body"/>
          </p:nvPr>
        </p:nvSpPr>
        <p:spPr>
          <a:xfrm>
            <a:off x="300165" y="2897155"/>
            <a:ext cx="3144607" cy="244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b="1" lang="nl-NL">
                <a:latin typeface="Nunito"/>
                <a:ea typeface="Nunito"/>
                <a:cs typeface="Nunito"/>
                <a:sym typeface="Nunito"/>
              </a:rPr>
              <a:t>WZC Ten Bosse</a:t>
            </a:r>
            <a:endParaRPr b="1"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Deinze</a:t>
            </a:r>
            <a:endParaRPr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energiegemeenschap</a:t>
            </a:r>
            <a:endParaRPr/>
          </a:p>
          <a:p>
            <a:pPr indent="-179999" lvl="0" marL="36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>
                <a:latin typeface="Nunito"/>
                <a:ea typeface="Nunito"/>
                <a:cs typeface="Nunito"/>
                <a:sym typeface="Nunito"/>
              </a:rPr>
              <a:t>650 kWp (!)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7" name="Google Shape;607;p44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608" name="Google Shape;60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368" y="113096"/>
            <a:ext cx="1504273" cy="1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1947" y="113096"/>
            <a:ext cx="7168896" cy="6858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307"/>
            <a:ext cx="12415520" cy="692143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2"/>
          <p:cNvSpPr/>
          <p:nvPr/>
        </p:nvSpPr>
        <p:spPr>
          <a:xfrm flipH="1">
            <a:off x="0" y="3191"/>
            <a:ext cx="5516880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4745">
              <a:alpha val="83137"/>
            </a:srgbClr>
          </a:solidFill>
          <a:ln cap="flat" cmpd="sng" w="9525">
            <a:solidFill>
              <a:srgbClr val="13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2"/>
          <p:cNvSpPr/>
          <p:nvPr/>
        </p:nvSpPr>
        <p:spPr>
          <a:xfrm>
            <a:off x="637605" y="3256628"/>
            <a:ext cx="568054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Wind</a:t>
            </a:r>
            <a:endParaRPr b="0" i="0" sz="40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32"/>
          <p:cNvSpPr/>
          <p:nvPr/>
        </p:nvSpPr>
        <p:spPr>
          <a:xfrm flipH="1">
            <a:off x="464201" y="3140136"/>
            <a:ext cx="45719" cy="61555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3"/>
          <p:cNvSpPr txBox="1"/>
          <p:nvPr>
            <p:ph type="title"/>
          </p:nvPr>
        </p:nvSpPr>
        <p:spPr>
          <a:xfrm>
            <a:off x="2967910" y="282429"/>
            <a:ext cx="7449196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Investeringsprojecten | Wind</a:t>
            </a:r>
            <a:endParaRPr sz="4000"/>
          </a:p>
        </p:txBody>
      </p:sp>
      <p:sp>
        <p:nvSpPr>
          <p:cNvPr id="624" name="Google Shape;624;p33"/>
          <p:cNvSpPr txBox="1"/>
          <p:nvPr>
            <p:ph idx="1" type="body"/>
          </p:nvPr>
        </p:nvSpPr>
        <p:spPr>
          <a:xfrm>
            <a:off x="217383" y="1596125"/>
            <a:ext cx="11707139" cy="4820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Verandering: Beslissingsbevoegdheid vergunningen op Vlaams i.p.v. provinciaal niveau en nieuwe omzendbrief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P</a:t>
            </a:r>
            <a:r>
              <a:rPr lang="nl-NL">
                <a:solidFill>
                  <a:schemeClr val="dk1"/>
                </a:solidFill>
              </a:rPr>
              <a:t>rojecten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</a:pPr>
            <a:r>
              <a:rPr lang="nl-NL">
                <a:solidFill>
                  <a:schemeClr val="dk1"/>
                </a:solidFill>
              </a:rPr>
              <a:t>Project </a:t>
            </a:r>
            <a:r>
              <a:rPr b="1" lang="nl-NL">
                <a:solidFill>
                  <a:srgbClr val="009F9A"/>
                </a:solidFill>
              </a:rPr>
              <a:t>Nevele/Drongen </a:t>
            </a:r>
            <a:r>
              <a:rPr lang="nl-NL">
                <a:solidFill>
                  <a:schemeClr val="dk1"/>
                </a:solidFill>
              </a:rPr>
              <a:t>langs E40 i.s.m. Storm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nl-NL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 turbines – 20% participatie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nl-NL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opnieuw opgestart en aanvraag vergunning ingediend, vervolgens wijziging.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2 openbare onderzoeken met succesvolle steuncampagnes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(nu) negatief advies van Omgeving Vlaanderen o.w.v. plaatselijk PRUP → dossier on hold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</a:pPr>
            <a:r>
              <a:rPr lang="nl-NL">
                <a:solidFill>
                  <a:schemeClr val="dk1"/>
                </a:solidFill>
              </a:rPr>
              <a:t>Project </a:t>
            </a:r>
            <a:r>
              <a:rPr b="1" lang="nl-NL">
                <a:solidFill>
                  <a:srgbClr val="009F9A"/>
                </a:solidFill>
              </a:rPr>
              <a:t>Melle</a:t>
            </a:r>
            <a:r>
              <a:rPr b="1" lang="nl-NL">
                <a:solidFill>
                  <a:schemeClr val="dk1"/>
                </a:solidFill>
              </a:rPr>
              <a:t> </a:t>
            </a:r>
            <a:r>
              <a:rPr lang="nl-NL">
                <a:solidFill>
                  <a:schemeClr val="dk1"/>
                </a:solidFill>
              </a:rPr>
              <a:t>i.s.m. Eneco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nl-NL">
                <a:solidFill>
                  <a:schemeClr val="dk1"/>
                </a:solidFill>
              </a:rPr>
              <a:t>1 turbine – 20% participatie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nl-NL">
                <a:solidFill>
                  <a:schemeClr val="dk1"/>
                </a:solidFill>
              </a:rPr>
              <a:t>vergunningsaanvraag ingediend, openbaar onderzoek met steuncampagne georganiseerd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None/>
            </a:pPr>
            <a:r>
              <a:t/>
            </a:r>
            <a:endParaRPr sz="1200"/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None/>
            </a:pPr>
            <a:r>
              <a:rPr b="1" lang="nl-NL">
                <a:solidFill>
                  <a:srgbClr val="009F9A"/>
                </a:solidFill>
              </a:rPr>
              <a:t>🡺 Conclusie: hele moeilijke en lange procedures</a:t>
            </a:r>
            <a:endParaRPr b="1">
              <a:solidFill>
                <a:srgbClr val="009F9A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b="1">
              <a:solidFill>
                <a:srgbClr val="009F9A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5" name="Google Shape;625;p33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NL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1000" u="none" cap="none" strike="noStrike">
              <a:solidFill>
                <a:srgbClr val="4641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6" name="Google Shape;626;p33"/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27" name="Google Shape;62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5346" y="113096"/>
            <a:ext cx="1814256" cy="1473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4"/>
          <p:cNvSpPr txBox="1"/>
          <p:nvPr>
            <p:ph type="title"/>
          </p:nvPr>
        </p:nvSpPr>
        <p:spPr>
          <a:xfrm>
            <a:off x="3089469" y="172744"/>
            <a:ext cx="7449196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SeaCoop</a:t>
            </a:r>
            <a:endParaRPr sz="4000"/>
          </a:p>
        </p:txBody>
      </p:sp>
      <p:sp>
        <p:nvSpPr>
          <p:cNvPr id="634" name="Google Shape;634;p34"/>
          <p:cNvSpPr txBox="1"/>
          <p:nvPr>
            <p:ph idx="1" type="body"/>
          </p:nvPr>
        </p:nvSpPr>
        <p:spPr>
          <a:xfrm>
            <a:off x="609191" y="1672444"/>
            <a:ext cx="5453555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Offshore ambitie rescoops</a:t>
            </a:r>
            <a:endParaRPr/>
          </a:p>
          <a:p>
            <a:pPr indent="-2667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Oprichting SEACOOP cv. i.s.m. </a:t>
            </a:r>
            <a:r>
              <a:rPr lang="nl-NL">
                <a:solidFill>
                  <a:schemeClr val="dk1"/>
                </a:solidFill>
              </a:rPr>
              <a:t>34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/>
              <a:t>Belgische rescoops</a:t>
            </a:r>
            <a:endParaRPr/>
          </a:p>
          <a:p>
            <a:pPr indent="-2667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Tendercriteria worden in najaar 2024 gepubliceerd</a:t>
            </a:r>
            <a:endParaRPr/>
          </a:p>
          <a:p>
            <a:pPr indent="-2667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Energent engageert zich voor                 € 5 miljoen participatie in SEACOOP cv</a:t>
            </a:r>
            <a:endParaRPr/>
          </a:p>
          <a:p>
            <a:pPr indent="-2032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200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2024 wordt cruciaal jaar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br>
              <a:rPr lang="nl-NL"/>
            </a:br>
            <a:endParaRPr/>
          </a:p>
        </p:txBody>
      </p:sp>
      <p:sp>
        <p:nvSpPr>
          <p:cNvPr id="635" name="Google Shape;635;p34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NL" sz="1000" u="none" cap="none" strike="noStrike">
                <a:solidFill>
                  <a:srgbClr val="46413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1000" u="none" cap="none" strike="noStrike">
              <a:solidFill>
                <a:srgbClr val="4641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6" name="Google Shape;636;p34"/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7" name="Google Shape;63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9866" y="370894"/>
            <a:ext cx="3746567" cy="96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8062" y="1672444"/>
            <a:ext cx="5173072" cy="393587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698565" y="3140136"/>
            <a:ext cx="5680543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Activiteiten-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verslag </a:t>
            </a:r>
            <a:r>
              <a:rPr b="1" i="0" lang="nl-NL" sz="40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2023</a:t>
            </a:r>
            <a:endParaRPr b="0" i="0" sz="40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8" name="Google Shape;258;p4"/>
          <p:cNvSpPr/>
          <p:nvPr/>
        </p:nvSpPr>
        <p:spPr>
          <a:xfrm flipH="1">
            <a:off x="464202" y="3140136"/>
            <a:ext cx="45719" cy="11324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238" y="2042040"/>
            <a:ext cx="4395597" cy="277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19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5"/>
          <p:cNvSpPr/>
          <p:nvPr/>
        </p:nvSpPr>
        <p:spPr>
          <a:xfrm flipH="1">
            <a:off x="0" y="3191"/>
            <a:ext cx="5516880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34745">
              <a:alpha val="83137"/>
            </a:srgbClr>
          </a:solidFill>
          <a:ln cap="flat" cmpd="sng" w="9525">
            <a:solidFill>
              <a:srgbClr val="13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5"/>
          <p:cNvSpPr/>
          <p:nvPr/>
        </p:nvSpPr>
        <p:spPr>
          <a:xfrm>
            <a:off x="637605" y="3256628"/>
            <a:ext cx="568054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Warmte</a:t>
            </a:r>
            <a:endParaRPr b="0" i="0" sz="40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35"/>
          <p:cNvSpPr/>
          <p:nvPr/>
        </p:nvSpPr>
        <p:spPr>
          <a:xfrm flipH="1">
            <a:off x="464201" y="3140136"/>
            <a:ext cx="45719" cy="61555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0"/>
          <p:cNvSpPr txBox="1"/>
          <p:nvPr>
            <p:ph type="title"/>
          </p:nvPr>
        </p:nvSpPr>
        <p:spPr>
          <a:xfrm>
            <a:off x="2892853" y="343389"/>
            <a:ext cx="794448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Investeringsprojecten | Warmte</a:t>
            </a:r>
            <a:endParaRPr sz="4000"/>
          </a:p>
        </p:txBody>
      </p:sp>
      <p:sp>
        <p:nvSpPr>
          <p:cNvPr id="653" name="Google Shape;653;p40"/>
          <p:cNvSpPr txBox="1"/>
          <p:nvPr>
            <p:ph idx="1" type="body"/>
          </p:nvPr>
        </p:nvSpPr>
        <p:spPr>
          <a:xfrm>
            <a:off x="366492" y="1842595"/>
            <a:ext cx="11693375" cy="4902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Heat as a Service = Energent investeert in technische installatie/warmtenet                      en verkoopt de warmte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via </a:t>
            </a:r>
            <a:r>
              <a:rPr b="1" lang="nl-NL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geothermie met aanleg van een ‘BEO-veld’ 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met grondboringen tot 150m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100% CO</a:t>
            </a:r>
            <a:r>
              <a:rPr baseline="-25000" lang="nl-NL"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-neutraal!</a:t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Eerste residentieel warmteproject actief = </a:t>
            </a:r>
            <a:r>
              <a:rPr b="1" lang="nl-NL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Potuitpark</a:t>
            </a:r>
            <a:r>
              <a:rPr b="1" lang="nl-NL">
                <a:solidFill>
                  <a:srgbClr val="009F9A"/>
                </a:solidFill>
              </a:rPr>
              <a:t> Sint-Amandsberg </a:t>
            </a:r>
            <a:endParaRPr b="1">
              <a:solidFill>
                <a:srgbClr val="009F9A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48 wooneenheden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warmtelevering 30 appartementen gestart november 2023 </a:t>
            </a:r>
            <a:r>
              <a:rPr lang="nl-NL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 eerste winter achter de rug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aandacht voor kinderziekten installatie </a:t>
            </a:r>
            <a:r>
              <a:rPr lang="nl-NL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 geen comfortproblemen naar bewoners toe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opstart technische opvolging </a:t>
            </a:r>
            <a:r>
              <a:rPr lang="nl-NL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 opstart klantenportaal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2024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opstart koeling in zomer en aansluiten van 18 woningen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peer-to-peer verbruik injectie zonne-installatie aan elektrisch verbruik warmtepompen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4" name="Google Shape;654;p4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655" name="Google Shape;655;p40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6018" y="193040"/>
            <a:ext cx="1298222" cy="17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4"/>
          <p:cNvSpPr txBox="1"/>
          <p:nvPr>
            <p:ph type="title"/>
          </p:nvPr>
        </p:nvSpPr>
        <p:spPr>
          <a:xfrm>
            <a:off x="2892853" y="343389"/>
            <a:ext cx="794448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/>
              <a:t>Investeringsprojecten | Warmte</a:t>
            </a:r>
            <a:endParaRPr sz="4000"/>
          </a:p>
        </p:txBody>
      </p:sp>
      <p:sp>
        <p:nvSpPr>
          <p:cNvPr id="663" name="Google Shape;663;p64"/>
          <p:cNvSpPr txBox="1"/>
          <p:nvPr>
            <p:ph idx="1" type="body"/>
          </p:nvPr>
        </p:nvSpPr>
        <p:spPr>
          <a:xfrm>
            <a:off x="554314" y="2010643"/>
            <a:ext cx="10849012" cy="4902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nl-NL" sz="2400">
                <a:latin typeface="Nunito"/>
                <a:ea typeface="Nunito"/>
                <a:cs typeface="Nunito"/>
                <a:sym typeface="Nunito"/>
              </a:rPr>
              <a:t>Volgende residentieel warmteproject = </a:t>
            </a:r>
            <a:r>
              <a:rPr b="1" lang="nl-NL" sz="2200">
                <a:solidFill>
                  <a:srgbClr val="009F9A"/>
                </a:solidFill>
              </a:rPr>
              <a:t>Meerhoutstraat Oostakker</a:t>
            </a:r>
            <a:endParaRPr b="1">
              <a:solidFill>
                <a:srgbClr val="009F9A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120 wooneenheden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voorbereiding detailontwerp en vergunningsaanvraag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start bouw in najaar 2024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b="1">
              <a:solidFill>
                <a:srgbClr val="009F9A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b="1" lang="nl-NL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🡺 Projecten met lange doorlooptijd !</a:t>
            </a:r>
            <a:endParaRPr b="1">
              <a:solidFill>
                <a:srgbClr val="009F9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4" name="Google Shape;664;p64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665" name="Google Shape;665;p64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6018" y="193040"/>
            <a:ext cx="1298222" cy="17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9"/>
          <p:cNvSpPr txBox="1"/>
          <p:nvPr>
            <p:ph type="title"/>
          </p:nvPr>
        </p:nvSpPr>
        <p:spPr>
          <a:xfrm>
            <a:off x="3267898" y="364236"/>
            <a:ext cx="7476301" cy="1281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Project Potuit !</a:t>
            </a:r>
            <a:endParaRPr sz="4000"/>
          </a:p>
        </p:txBody>
      </p:sp>
      <p:sp>
        <p:nvSpPr>
          <p:cNvPr id="673" name="Google Shape;673;p39"/>
          <p:cNvSpPr txBox="1"/>
          <p:nvPr>
            <p:ph idx="1" type="body"/>
          </p:nvPr>
        </p:nvSpPr>
        <p:spPr>
          <a:xfrm>
            <a:off x="479394" y="1757779"/>
            <a:ext cx="11448446" cy="4497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</p:txBody>
      </p:sp>
      <p:sp>
        <p:nvSpPr>
          <p:cNvPr id="674" name="Google Shape;674;p39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675" name="Google Shape;67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5610" y="274320"/>
            <a:ext cx="4853028" cy="647070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676" name="Google Shape;67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707" y="1772150"/>
            <a:ext cx="3729655" cy="497287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677" name="Google Shape;67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8429" y="3546179"/>
            <a:ext cx="3198845" cy="319884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678" name="Google Shape;67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44507" y="1222733"/>
            <a:ext cx="2766688" cy="227108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g2cd708cbcb9_1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39878"/>
            <a:ext cx="12183804" cy="812930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2cd708cbcb9_1_10"/>
          <p:cNvSpPr/>
          <p:nvPr/>
        </p:nvSpPr>
        <p:spPr>
          <a:xfrm flipH="1">
            <a:off x="8196" y="0"/>
            <a:ext cx="8080298" cy="6889428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B759C">
              <a:alpha val="83137"/>
            </a:srgbClr>
          </a:solidFill>
          <a:ln cap="flat" cmpd="sng" w="9525">
            <a:solidFill>
              <a:srgbClr val="2B75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2cd708cbcb9_1_10"/>
          <p:cNvSpPr/>
          <p:nvPr/>
        </p:nvSpPr>
        <p:spPr>
          <a:xfrm>
            <a:off x="565921" y="3132018"/>
            <a:ext cx="5825548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2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Community building &amp; maatschappelijke rol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18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2cd708cbcb9_1_10"/>
          <p:cNvSpPr/>
          <p:nvPr/>
        </p:nvSpPr>
        <p:spPr>
          <a:xfrm>
            <a:off x="362759" y="3132018"/>
            <a:ext cx="45719" cy="108541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3"/>
          <p:cNvSpPr txBox="1"/>
          <p:nvPr>
            <p:ph type="title"/>
          </p:nvPr>
        </p:nvSpPr>
        <p:spPr>
          <a:xfrm>
            <a:off x="2941327" y="364225"/>
            <a:ext cx="9944247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3400"/>
              <a:t>Community building &amp; maatschappelijke rol</a:t>
            </a:r>
            <a:endParaRPr sz="3400"/>
          </a:p>
        </p:txBody>
      </p:sp>
      <p:sp>
        <p:nvSpPr>
          <p:cNvPr id="693" name="Google Shape;693;p43"/>
          <p:cNvSpPr txBox="1"/>
          <p:nvPr>
            <p:ph idx="1" type="body"/>
          </p:nvPr>
        </p:nvSpPr>
        <p:spPr>
          <a:xfrm>
            <a:off x="502500" y="1996475"/>
            <a:ext cx="11187000" cy="4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572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b="1" lang="nl-NL">
                <a:solidFill>
                  <a:srgbClr val="009F9A"/>
                </a:solidFill>
              </a:rPr>
              <a:t>Energent-café IV </a:t>
            </a:r>
            <a:r>
              <a:rPr lang="nl-NL"/>
              <a:t>met Tinne Vanderstraeten (minister) en Chris Peeters (Elia)</a:t>
            </a:r>
            <a:endParaRPr/>
          </a:p>
          <a:p>
            <a:pPr indent="-3810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nl-NL"/>
              <a:t>Andere activiteiten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b="1" lang="nl-NL">
                <a:solidFill>
                  <a:srgbClr val="009F9A"/>
                </a:solidFill>
              </a:rPr>
              <a:t>10 jaar Energent!</a:t>
            </a:r>
            <a:endParaRPr b="1">
              <a:solidFill>
                <a:srgbClr val="009F9A"/>
              </a:solidFill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/>
              <a:t>klimaatmars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i="1" lang="nl-NL"/>
              <a:t>interne </a:t>
            </a:r>
            <a:r>
              <a:rPr lang="nl-NL"/>
              <a:t>stadswandeling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/>
              <a:t>…</a:t>
            </a:r>
            <a:endParaRPr/>
          </a:p>
          <a:p>
            <a:pPr indent="-388619" lvl="1" marL="914400" rtl="0" algn="l">
              <a:lnSpc>
                <a:spcPct val="72000"/>
              </a:lnSpc>
              <a:spcBef>
                <a:spcPts val="2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 sz="2200"/>
          </a:p>
          <a:p>
            <a:pPr indent="-4572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nl-NL"/>
              <a:t>Participatie</a:t>
            </a:r>
            <a:endParaRPr/>
          </a:p>
          <a:p>
            <a:pPr indent="-457200" lvl="1" marL="9144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nl-NL"/>
              <a:t>GKF </a:t>
            </a:r>
            <a:r>
              <a:rPr i="1" lang="nl-NL"/>
              <a:t>(Gents KlimaatForum)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/>
              <a:t>Expertengroep Energiearmoede </a:t>
            </a:r>
            <a:r>
              <a:rPr i="1" lang="nl-NL"/>
              <a:t>(SAAMO)</a:t>
            </a:r>
            <a:endParaRPr i="1"/>
          </a:p>
          <a:p>
            <a:pPr indent="-471169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00"/>
              <a:buChar char="•"/>
            </a:pPr>
            <a:r>
              <a:rPr lang="nl-NL"/>
              <a:t>Werkgroep sociale impact </a:t>
            </a:r>
            <a:r>
              <a:rPr i="1" lang="nl-NL"/>
              <a:t>(Rescoop Vlaanderen)</a:t>
            </a:r>
            <a:endParaRPr/>
          </a:p>
          <a:p>
            <a:pPr indent="-471169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00"/>
              <a:buChar char="•"/>
            </a:pPr>
            <a:r>
              <a:rPr i="1" lang="nl-NL"/>
              <a:t>…</a:t>
            </a:r>
            <a:endParaRPr i="1"/>
          </a:p>
          <a:p>
            <a:pPr indent="-2794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2800"/>
          </a:p>
          <a:p>
            <a:pPr indent="-2794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</p:txBody>
      </p:sp>
      <p:sp>
        <p:nvSpPr>
          <p:cNvPr id="694" name="Google Shape;694;p43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9360530" y="427608"/>
            <a:ext cx="2967135" cy="222535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701" name="Google Shape;701;p66"/>
          <p:cNvSpPr txBox="1"/>
          <p:nvPr>
            <p:ph type="title"/>
          </p:nvPr>
        </p:nvSpPr>
        <p:spPr>
          <a:xfrm>
            <a:off x="3190567" y="336156"/>
            <a:ext cx="81336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3400"/>
              <a:t>Community building &amp; maatschappelijke rol</a:t>
            </a:r>
            <a:endParaRPr sz="3400"/>
          </a:p>
        </p:txBody>
      </p:sp>
      <p:sp>
        <p:nvSpPr>
          <p:cNvPr id="702" name="Google Shape;702;p66"/>
          <p:cNvSpPr txBox="1"/>
          <p:nvPr>
            <p:ph idx="1" type="body"/>
          </p:nvPr>
        </p:nvSpPr>
        <p:spPr>
          <a:xfrm>
            <a:off x="502500" y="1996475"/>
            <a:ext cx="11187000" cy="4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2794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2800"/>
          </a:p>
          <a:p>
            <a:pPr indent="-279400" lvl="0" marL="4572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</p:txBody>
      </p:sp>
      <p:sp>
        <p:nvSpPr>
          <p:cNvPr id="703" name="Google Shape;703;p66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704" name="Google Shape;70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0923" y="2939143"/>
            <a:ext cx="2855397" cy="380588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05" name="Google Shape;705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1743" y="3932966"/>
            <a:ext cx="4311190" cy="287652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06" name="Google Shape;706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3391" y="1590128"/>
            <a:ext cx="3454492" cy="518300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07" name="Google Shape;707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67900" y="1590128"/>
            <a:ext cx="4333668" cy="289152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08" name="Google Shape;708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38536" y="4401200"/>
            <a:ext cx="3256822" cy="217302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09" name="Google Shape;709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33596" y="1797672"/>
            <a:ext cx="3006297" cy="225472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1"/>
          <p:cNvSpPr txBox="1"/>
          <p:nvPr>
            <p:ph type="title"/>
          </p:nvPr>
        </p:nvSpPr>
        <p:spPr>
          <a:xfrm>
            <a:off x="2954631" y="583892"/>
            <a:ext cx="8932569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3600"/>
              <a:t>Energent voor en door jou!</a:t>
            </a:r>
            <a:br>
              <a:rPr lang="nl-NL" sz="3600"/>
            </a:br>
            <a:endParaRPr sz="4000"/>
          </a:p>
        </p:txBody>
      </p:sp>
      <p:sp>
        <p:nvSpPr>
          <p:cNvPr id="716" name="Google Shape;716;p61"/>
          <p:cNvSpPr txBox="1"/>
          <p:nvPr>
            <p:ph idx="1" type="body"/>
          </p:nvPr>
        </p:nvSpPr>
        <p:spPr>
          <a:xfrm>
            <a:off x="401319" y="1879600"/>
            <a:ext cx="9862353" cy="4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810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nl-NL"/>
              <a:t>H</a:t>
            </a:r>
            <a:r>
              <a:rPr lang="nl-NL">
                <a:solidFill>
                  <a:schemeClr val="dk1"/>
                </a:solidFill>
              </a:rPr>
              <a:t>uidige </a:t>
            </a:r>
            <a:r>
              <a:rPr b="1" lang="nl-NL">
                <a:solidFill>
                  <a:srgbClr val="009F9A"/>
                </a:solidFill>
              </a:rPr>
              <a:t>coöperanten</a:t>
            </a:r>
            <a:r>
              <a:rPr lang="nl-NL">
                <a:solidFill>
                  <a:schemeClr val="dk1"/>
                </a:solidFill>
              </a:rPr>
              <a:t> zijn </a:t>
            </a:r>
            <a:r>
              <a:rPr b="1" lang="nl-NL">
                <a:solidFill>
                  <a:srgbClr val="009F9A"/>
                </a:solidFill>
              </a:rPr>
              <a:t>beste ambassadeurs</a:t>
            </a:r>
            <a:r>
              <a:rPr lang="nl-NL">
                <a:solidFill>
                  <a:schemeClr val="dk1"/>
                </a:solidFill>
              </a:rPr>
              <a:t>!</a:t>
            </a:r>
            <a:endParaRPr/>
          </a:p>
          <a:p>
            <a:pPr indent="0" lvl="0" marL="76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nl-NL"/>
              <a:t>     </a:t>
            </a:r>
            <a:r>
              <a:rPr lang="nl-NL">
                <a:solidFill>
                  <a:srgbClr val="009F9A"/>
                </a:solidFill>
              </a:rPr>
              <a:t>🡺</a:t>
            </a:r>
            <a:r>
              <a:rPr lang="nl-NL">
                <a:solidFill>
                  <a:schemeClr val="dk1"/>
                </a:solidFill>
              </a:rPr>
              <a:t> Jij bent één van de 2.218 ambassadeurs</a:t>
            </a:r>
            <a:endParaRPr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chemeClr val="dk1"/>
                </a:solidFill>
              </a:rPr>
              <a:t>     </a:t>
            </a:r>
            <a:endParaRPr>
              <a:solidFill>
                <a:schemeClr val="dk1"/>
              </a:solidFill>
            </a:endParaRPr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nl-NL"/>
              <a:t>Wie wordt onze </a:t>
            </a:r>
            <a:r>
              <a:rPr b="1" lang="nl-NL">
                <a:solidFill>
                  <a:srgbClr val="009F9A"/>
                </a:solidFill>
              </a:rPr>
              <a:t>2.500 coöperant </a:t>
            </a:r>
            <a:r>
              <a:rPr lang="nl-NL"/>
              <a:t>? </a:t>
            </a:r>
            <a:endParaRPr/>
          </a:p>
          <a:p>
            <a:pPr indent="0" lvl="0" marL="76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nl-NL"/>
              <a:t>     </a:t>
            </a:r>
            <a:r>
              <a:rPr lang="nl-NL">
                <a:solidFill>
                  <a:srgbClr val="009F9A"/>
                </a:solidFill>
              </a:rPr>
              <a:t>🡺</a:t>
            </a:r>
            <a:r>
              <a:rPr lang="nl-NL"/>
              <a:t> zoektocht (coöperantencampagne) start half mei</a:t>
            </a:r>
            <a:endParaRPr/>
          </a:p>
          <a:p>
            <a:pPr indent="0" lvl="0" marL="76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683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nl-NL"/>
              <a:t>Onderteken je ons </a:t>
            </a:r>
            <a:r>
              <a:rPr b="1" lang="nl-NL">
                <a:solidFill>
                  <a:srgbClr val="009F9A"/>
                </a:solidFill>
              </a:rPr>
              <a:t>steunschrift voor de windmolens in Melle-Wetteren</a:t>
            </a:r>
            <a:r>
              <a:rPr lang="nl-NL"/>
              <a:t>?</a:t>
            </a:r>
            <a:endParaRPr/>
          </a:p>
          <a:p>
            <a:pPr indent="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nl-NL">
                <a:solidFill>
                  <a:srgbClr val="009F9A"/>
                </a:solidFill>
              </a:rPr>
              <a:t>🡺 </a:t>
            </a:r>
            <a:r>
              <a:rPr lang="nl-NL"/>
              <a:t>ten laatste op zon. 21 april</a:t>
            </a:r>
            <a:r>
              <a:rPr lang="nl-NL">
                <a:solidFill>
                  <a:srgbClr val="009F9A"/>
                </a:solidFill>
              </a:rPr>
              <a:t> </a:t>
            </a:r>
            <a:r>
              <a:rPr lang="nl-NL">
                <a:solidFill>
                  <a:schemeClr val="dk1"/>
                </a:solidFill>
              </a:rPr>
              <a:t>(www.energent.be/poortmolens)</a:t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"/>
              <a:buNone/>
            </a:pPr>
            <a:r>
              <a:t/>
            </a:r>
            <a:endParaRPr sz="2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 sz="22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114300" lvl="1" marL="685800" rtl="0" algn="l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717" name="Google Shape;717;p61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718" name="Google Shape;71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1706" y="-22520"/>
            <a:ext cx="2040294" cy="674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cd708cbcb9_1_29"/>
          <p:cNvSpPr txBox="1"/>
          <p:nvPr>
            <p:ph type="title"/>
          </p:nvPr>
        </p:nvSpPr>
        <p:spPr>
          <a:xfrm>
            <a:off x="2954631" y="583892"/>
            <a:ext cx="89325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3600"/>
              <a:t>Komende activiteiten</a:t>
            </a:r>
            <a:br>
              <a:rPr lang="nl-NL" sz="3600"/>
            </a:br>
            <a:endParaRPr sz="4000"/>
          </a:p>
        </p:txBody>
      </p:sp>
      <p:sp>
        <p:nvSpPr>
          <p:cNvPr id="725" name="Google Shape;725;g2cd708cbcb9_1_29"/>
          <p:cNvSpPr txBox="1"/>
          <p:nvPr>
            <p:ph idx="1" type="body"/>
          </p:nvPr>
        </p:nvSpPr>
        <p:spPr>
          <a:xfrm>
            <a:off x="367437" y="1624259"/>
            <a:ext cx="9596100" cy="45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171450" lvl="0" marL="17145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Noto Sans Symbols"/>
              <a:buChar char="▪"/>
            </a:pPr>
            <a:r>
              <a:rPr lang="nl-NL">
                <a:solidFill>
                  <a:schemeClr val="dk1"/>
                </a:solidFill>
              </a:rPr>
              <a:t>   Eco-festival Wetteren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/>
              <a:t>zo. 28 april 2024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>
                <a:solidFill>
                  <a:schemeClr val="dk1"/>
                </a:solidFill>
              </a:rPr>
              <a:t>door o.a. onze lokale partner DUO </a:t>
            </a:r>
            <a:r>
              <a:rPr lang="nl-NL"/>
              <a:t>vzw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>
                <a:solidFill>
                  <a:schemeClr val="dk1"/>
                </a:solidFill>
              </a:rPr>
              <a:t>ook promo Zonnestad</a:t>
            </a:r>
            <a:endParaRPr/>
          </a:p>
          <a:p>
            <a:pPr indent="0" lvl="0" marL="76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200"/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nl-NL"/>
              <a:t>Energent-café VI = Gents energie- en klimaatdebat</a:t>
            </a:r>
            <a:endParaRPr/>
          </a:p>
          <a:p>
            <a:pPr indent="-342900" lvl="1" marL="876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/>
              <a:t>do. 12 september 2024</a:t>
            </a:r>
            <a:endParaRPr/>
          </a:p>
          <a:p>
            <a:pPr indent="-342900" lvl="1" marL="876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/>
              <a:t>naar aanleiding van de gemeenteraadsverkiezingen</a:t>
            </a:r>
            <a:endParaRPr/>
          </a:p>
          <a:p>
            <a:pPr indent="-342900" lvl="1" marL="876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nl-NL"/>
              <a:t>geef je vragen (later) door</a:t>
            </a:r>
            <a:endParaRPr/>
          </a:p>
          <a:p>
            <a:pPr indent="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200"/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nl-NL"/>
              <a:t>Bezoek aan warmteproject Potuit in het najaar</a:t>
            </a:r>
            <a:endParaRPr/>
          </a:p>
          <a:p>
            <a:pPr indent="-1905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200"/>
          </a:p>
          <a:p>
            <a:pPr indent="0" lvl="0" marL="76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nl-NL">
                <a:solidFill>
                  <a:srgbClr val="009F9A"/>
                </a:solidFill>
              </a:rPr>
              <a:t>🡺 Hou onze digitale nieuwsbrief in de gaten!</a:t>
            </a:r>
            <a:endParaRPr b="1">
              <a:solidFill>
                <a:srgbClr val="009F9A"/>
              </a:solidFill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"/>
              <a:buNone/>
            </a:pPr>
            <a:r>
              <a:t/>
            </a:r>
            <a:endParaRPr sz="2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 sz="22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114300" lvl="1" marL="685800" rtl="0" algn="l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726" name="Google Shape;726;g2cd708cbcb9_1_29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727" name="Google Shape;727;g2cd708cbcb9_1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9946" y="4094634"/>
            <a:ext cx="3847185" cy="256479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28" name="Google Shape;728;g2cd708cbcb9_1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5471" y="1296955"/>
            <a:ext cx="4256133" cy="239796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5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0C0">
              <a:alpha val="83137"/>
            </a:srgbClr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34" name="Google Shape;734;p45"/>
          <p:cNvSpPr/>
          <p:nvPr/>
        </p:nvSpPr>
        <p:spPr>
          <a:xfrm>
            <a:off x="698565" y="3140136"/>
            <a:ext cx="5680543" cy="1751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Stemming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Activiteiten-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verslag </a:t>
            </a:r>
            <a:r>
              <a:rPr b="1" i="0" lang="nl-NL" sz="40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2023</a:t>
            </a:r>
            <a:endParaRPr b="0" i="0" sz="40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5" name="Google Shape;735;p45"/>
          <p:cNvSpPr/>
          <p:nvPr/>
        </p:nvSpPr>
        <p:spPr>
          <a:xfrm flipH="1">
            <a:off x="464201" y="3140136"/>
            <a:ext cx="45719" cy="160458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3217" y="1575972"/>
            <a:ext cx="4396857" cy="277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"/>
          <p:cNvSpPr/>
          <p:nvPr/>
        </p:nvSpPr>
        <p:spPr>
          <a:xfrm>
            <a:off x="620700" y="1645038"/>
            <a:ext cx="5393100" cy="2304000"/>
          </a:xfrm>
          <a:prstGeom prst="roundRect">
            <a:avLst>
              <a:gd fmla="val 16667" name="adj"/>
            </a:avLst>
          </a:prstGeom>
          <a:solidFill>
            <a:srgbClr val="99D7D6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"/>
          <p:cNvSpPr txBox="1"/>
          <p:nvPr>
            <p:ph type="title"/>
          </p:nvPr>
        </p:nvSpPr>
        <p:spPr>
          <a:xfrm>
            <a:off x="3267898" y="232786"/>
            <a:ext cx="74763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Activiteitenverslag 2023</a:t>
            </a:r>
            <a:endParaRPr sz="4000"/>
          </a:p>
        </p:txBody>
      </p:sp>
      <p:sp>
        <p:nvSpPr>
          <p:cNvPr id="267" name="Google Shape;267;p5"/>
          <p:cNvSpPr txBox="1"/>
          <p:nvPr>
            <p:ph idx="12" type="sldNum"/>
          </p:nvPr>
        </p:nvSpPr>
        <p:spPr>
          <a:xfrm>
            <a:off x="10640564" y="6172352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6180299" y="1619328"/>
            <a:ext cx="5566941" cy="23046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744957" y="4141820"/>
            <a:ext cx="5291972" cy="2547205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Innovatieprojecten</a:t>
            </a:r>
            <a:endParaRPr b="1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Buurzame Stroom 2.0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OSR Coop &amp; CLR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WaterWarmth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REScoopVPP &amp; FlexSys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6155072" y="4053525"/>
            <a:ext cx="5592168" cy="2571689"/>
          </a:xfrm>
          <a:prstGeom prst="roundRect">
            <a:avLst>
              <a:gd fmla="val 16667" name="adj"/>
            </a:avLst>
          </a:prstGeom>
          <a:solidFill>
            <a:srgbClr val="99D7D6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-NL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Investeringsprojecten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12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Zonne-installaties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Windprojecten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Warmteprojecten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 txBox="1"/>
          <p:nvPr/>
        </p:nvSpPr>
        <p:spPr>
          <a:xfrm>
            <a:off x="863100" y="1837820"/>
            <a:ext cx="5232900" cy="23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Energent als coöperatie</a:t>
            </a:r>
            <a:endParaRPr b="1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126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Samen maken we Energent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Community building en maatschappelijke rol 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" name="Google Shape;272;p5"/>
          <p:cNvSpPr txBox="1"/>
          <p:nvPr/>
        </p:nvSpPr>
        <p:spPr>
          <a:xfrm>
            <a:off x="6264600" y="1764320"/>
            <a:ext cx="52329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Energiediensten voor de burger</a:t>
            </a:r>
            <a:endParaRPr b="1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126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Groepaanbod Renovatie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Zonnestad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1" marL="2857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nl-NL" sz="2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Andere projecten</a:t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46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43" name="Google Shape;743;p46"/>
          <p:cNvSpPr/>
          <p:nvPr/>
        </p:nvSpPr>
        <p:spPr>
          <a:xfrm>
            <a:off x="698565" y="3140136"/>
            <a:ext cx="5680543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Financieel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jaarverslag </a:t>
            </a:r>
            <a:r>
              <a:rPr b="1" i="0" lang="nl-NL" sz="40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2023</a:t>
            </a:r>
            <a:endParaRPr b="0" i="0" sz="40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4" name="Google Shape;744;p46"/>
          <p:cNvSpPr/>
          <p:nvPr/>
        </p:nvSpPr>
        <p:spPr>
          <a:xfrm flipH="1">
            <a:off x="464200" y="3140136"/>
            <a:ext cx="45719" cy="100514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7"/>
          <p:cNvSpPr txBox="1"/>
          <p:nvPr>
            <p:ph type="title"/>
          </p:nvPr>
        </p:nvSpPr>
        <p:spPr>
          <a:xfrm>
            <a:off x="3140268" y="315398"/>
            <a:ext cx="874693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3400"/>
              <a:t>Resultaat 2023 + historiek | TOTALEN</a:t>
            </a:r>
            <a:endParaRPr sz="3400"/>
          </a:p>
        </p:txBody>
      </p:sp>
      <p:sp>
        <p:nvSpPr>
          <p:cNvPr id="751" name="Google Shape;751;p47"/>
          <p:cNvSpPr txBox="1"/>
          <p:nvPr>
            <p:ph idx="1" type="body"/>
          </p:nvPr>
        </p:nvSpPr>
        <p:spPr>
          <a:xfrm>
            <a:off x="564039" y="1416200"/>
            <a:ext cx="9844881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2" name="Google Shape;752;p47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753" name="Google Shape;753;p47"/>
          <p:cNvGraphicFramePr/>
          <p:nvPr/>
        </p:nvGraphicFramePr>
        <p:xfrm>
          <a:off x="1045029" y="20766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{F2152AFF-3AE0-445E-BB9B-BFEB11767DCD}</a:tableStyleId>
              </a:tblPr>
              <a:tblGrid>
                <a:gridCol w="3844525"/>
                <a:gridCol w="1481925"/>
                <a:gridCol w="1329150"/>
                <a:gridCol w="1649100"/>
                <a:gridCol w="1415300"/>
              </a:tblGrid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2023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2021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2020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Opbrengsten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1.564.453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1.258.917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1.056.638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759.947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Kosten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1.296.685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1.049.767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813.492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558.468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Waardevermindering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60.000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Resultaat Werking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267.768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149.150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243.147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201.478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8"/>
          <p:cNvSpPr txBox="1"/>
          <p:nvPr>
            <p:ph type="title"/>
          </p:nvPr>
        </p:nvSpPr>
        <p:spPr>
          <a:xfrm>
            <a:off x="2967550" y="315400"/>
            <a:ext cx="93411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3400"/>
              <a:t>Resultaat 2023 + historiek | OPBRENGSTEN</a:t>
            </a:r>
            <a:endParaRPr sz="3400"/>
          </a:p>
        </p:txBody>
      </p:sp>
      <p:sp>
        <p:nvSpPr>
          <p:cNvPr id="760" name="Google Shape;760;p48"/>
          <p:cNvSpPr txBox="1"/>
          <p:nvPr>
            <p:ph idx="1" type="body"/>
          </p:nvPr>
        </p:nvSpPr>
        <p:spPr>
          <a:xfrm>
            <a:off x="564039" y="1416200"/>
            <a:ext cx="9844881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1" name="Google Shape;761;p48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762" name="Google Shape;762;p48"/>
          <p:cNvGraphicFramePr/>
          <p:nvPr/>
        </p:nvGraphicFramePr>
        <p:xfrm>
          <a:off x="996270" y="180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{F2152AFF-3AE0-445E-BB9B-BFEB11767DCD}</a:tableStyleId>
              </a:tblPr>
              <a:tblGrid>
                <a:gridCol w="3799225"/>
                <a:gridCol w="1359850"/>
                <a:gridCol w="1508050"/>
                <a:gridCol w="1375325"/>
                <a:gridCol w="1370200"/>
              </a:tblGrid>
              <a:tr h="607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63D297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2023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2022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2021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2020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Omzet burgerdiensten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713.140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454.385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288.995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247.263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Omzet investeringsprojecten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450.833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499.668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338.965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187.453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Subsidies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385.093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238.084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354.799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279.487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Overige Inkomsten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15.387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66.780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73.879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45.742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77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Totaal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1.564.453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1.258.917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1.056.638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759.945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9"/>
          <p:cNvSpPr txBox="1"/>
          <p:nvPr>
            <p:ph type="title"/>
          </p:nvPr>
        </p:nvSpPr>
        <p:spPr>
          <a:xfrm>
            <a:off x="3140268" y="315398"/>
            <a:ext cx="9265092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3400"/>
              <a:t>Resultaat 2023 + historiek | KOSTEN</a:t>
            </a:r>
            <a:endParaRPr sz="3400"/>
          </a:p>
        </p:txBody>
      </p:sp>
      <p:sp>
        <p:nvSpPr>
          <p:cNvPr id="769" name="Google Shape;769;p49"/>
          <p:cNvSpPr txBox="1"/>
          <p:nvPr>
            <p:ph idx="1" type="body"/>
          </p:nvPr>
        </p:nvSpPr>
        <p:spPr>
          <a:xfrm>
            <a:off x="564039" y="1416200"/>
            <a:ext cx="9844881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0" name="Google Shape;770;p49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771" name="Google Shape;771;p49"/>
          <p:cNvGraphicFramePr/>
          <p:nvPr/>
        </p:nvGraphicFramePr>
        <p:xfrm>
          <a:off x="1217645" y="18150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{F2152AFF-3AE0-445E-BB9B-BFEB11767DCD}</a:tableStyleId>
              </a:tblPr>
              <a:tblGrid>
                <a:gridCol w="3543300"/>
                <a:gridCol w="1534900"/>
                <a:gridCol w="1509625"/>
                <a:gridCol w="1328550"/>
                <a:gridCol w="1348725"/>
              </a:tblGrid>
              <a:tr h="648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63D297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2023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2022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2021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2020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Personeelskosten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730.450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564.831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433.776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292.461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Vergoedingen aan derden (diensten)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255.187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118.603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68.745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34.291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Werkingskosten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124.360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154.982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107.883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116.782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Afschrijvingen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177.427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148.496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129.374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67.409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Overige kosten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9.261</a:t>
                      </a:r>
                      <a:endParaRPr b="1"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62.855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73.714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47.523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Totaal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1.296.685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1.049.767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813.492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nl-NL" sz="2000" u="none" cap="none" strike="noStrike">
                          <a:solidFill>
                            <a:schemeClr val="lt1"/>
                          </a:solidFill>
                          <a:highlight>
                            <a:srgbClr val="009F9A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558.466</a:t>
                      </a:r>
                      <a:endParaRPr sz="2000" u="none" cap="none" strike="noStrike">
                        <a:solidFill>
                          <a:schemeClr val="lt1"/>
                        </a:solidFill>
                        <a:highlight>
                          <a:srgbClr val="009F9A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0"/>
          <p:cNvSpPr txBox="1"/>
          <p:nvPr>
            <p:ph idx="1" type="body"/>
          </p:nvPr>
        </p:nvSpPr>
        <p:spPr>
          <a:xfrm>
            <a:off x="564039" y="1416200"/>
            <a:ext cx="9844881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8" name="Google Shape;778;p50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779" name="Google Shape;779;p50"/>
          <p:cNvGraphicFramePr/>
          <p:nvPr/>
        </p:nvGraphicFramePr>
        <p:xfrm>
          <a:off x="147868" y="4851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{F2152AFF-3AE0-445E-BB9B-BFEB11767DCD}</a:tableStyleId>
              </a:tblPr>
              <a:tblGrid>
                <a:gridCol w="3293700"/>
                <a:gridCol w="1091675"/>
                <a:gridCol w="1222300"/>
                <a:gridCol w="261250"/>
                <a:gridCol w="2939150"/>
                <a:gridCol w="1320525"/>
                <a:gridCol w="1534650"/>
              </a:tblGrid>
              <a:tr h="3530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ACTIVA (=besteding)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PASSIVA (=herkomst)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 hMerge="1"/>
                <a:tc hMerge="1"/>
              </a:tr>
              <a:tr h="326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2023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2022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2023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2022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  <a:tr h="555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Vaste Activa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4.997.388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3.134.107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nl-NL" sz="16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Eigen vermogen</a:t>
                      </a:r>
                      <a:endParaRPr b="1" i="0" sz="14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4.852.600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4.180.407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</a:tr>
              <a:tr h="326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Immateriële vaste activa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2.614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Kapitaal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3.994.600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3.648.000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9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Materiële vaste activa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4.882.368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3.044.702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Reserves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2.180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2.180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6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Financiële vaste activa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112.406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89.405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Kapitaalsubsidies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177.888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6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Overgedragen winst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677.932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530.227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2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Vlottende Activa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1.945.649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2.482.047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Schulden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2.090.437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1.435.747</a:t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D7D6"/>
                    </a:solidFill>
                  </a:tcPr>
                </a:tc>
              </a:tr>
              <a:tr h="49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Vorderingen op meer dan één jaar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50.960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63.310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Schulden op ten hoogste één jaar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1.450.228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828.839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9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Vorderingen op ten hoogste één jaar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1.019.857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728.725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Overlopende rekeningen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640.209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606.908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9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Liquide middelen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854.812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1.674.610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6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Overlopende rekeningen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20.020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nl-NL" sz="15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15.402</a:t>
                      </a:r>
                      <a:endParaRPr sz="15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9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Totaal van de activa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6.943.037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5.616.154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Totaal van de passiva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6.943.037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nl-NL" sz="16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5.616.154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18500" marL="18500" anchor="b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80" name="Google Shape;780;p50"/>
          <p:cNvGraphicFramePr/>
          <p:nvPr/>
        </p:nvGraphicFramePr>
        <p:xfrm>
          <a:off x="6260841" y="1959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{8FC9ABDF-1B2E-41A9-B259-794C5D3ADD0F}</a:tableStyleId>
              </a:tblPr>
              <a:tblGrid>
                <a:gridCol w="208275"/>
              </a:tblGrid>
              <a:tr h="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1"/>
          <p:cNvSpPr txBox="1"/>
          <p:nvPr>
            <p:ph type="title"/>
          </p:nvPr>
        </p:nvSpPr>
        <p:spPr>
          <a:xfrm>
            <a:off x="3140268" y="315398"/>
            <a:ext cx="9265092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3600"/>
              <a:t>Resultaatsbestemming 2023</a:t>
            </a:r>
            <a:endParaRPr sz="3600"/>
          </a:p>
        </p:txBody>
      </p:sp>
      <p:sp>
        <p:nvSpPr>
          <p:cNvPr id="787" name="Google Shape;787;p51"/>
          <p:cNvSpPr txBox="1"/>
          <p:nvPr>
            <p:ph idx="1" type="body"/>
          </p:nvPr>
        </p:nvSpPr>
        <p:spPr>
          <a:xfrm>
            <a:off x="564039" y="1416200"/>
            <a:ext cx="9844881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8" name="Google Shape;788;p51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789" name="Google Shape;789;p51"/>
          <p:cNvGraphicFramePr/>
          <p:nvPr/>
        </p:nvGraphicFramePr>
        <p:xfrm>
          <a:off x="1551428" y="19691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{F2152AFF-3AE0-445E-BB9B-BFEB11767DCD}</a:tableStyleId>
              </a:tblPr>
              <a:tblGrid>
                <a:gridCol w="5632925"/>
                <a:gridCol w="2220900"/>
              </a:tblGrid>
              <a:tr h="679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nl-NL" sz="20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Resultaatsbestemming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F9A"/>
                    </a:solidFill>
                  </a:tcPr>
                </a:tc>
              </a:tr>
              <a:tr h="60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Resultaat voor belasting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267.768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Belastingen op resultaat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-282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64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Terugname overgedragen winst vorig boekjaar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526.594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6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Dividend (3% bruto op kapitaal) - voorstel AV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-116.148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Naar overgedragen resultaten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nl-NL" sz="2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677.932</a:t>
                      </a:r>
                      <a:endParaRPr sz="2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0" marB="0" marR="22850" marL="228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3"/>
          <p:cNvSpPr txBox="1"/>
          <p:nvPr>
            <p:ph type="title"/>
          </p:nvPr>
        </p:nvSpPr>
        <p:spPr>
          <a:xfrm>
            <a:off x="3259431" y="364236"/>
            <a:ext cx="7476301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Principes dividendbeleid</a:t>
            </a:r>
            <a:endParaRPr sz="4000"/>
          </a:p>
        </p:txBody>
      </p:sp>
      <p:sp>
        <p:nvSpPr>
          <p:cNvPr id="796" name="Google Shape;796;p53"/>
          <p:cNvSpPr txBox="1"/>
          <p:nvPr>
            <p:ph idx="1" type="body"/>
          </p:nvPr>
        </p:nvSpPr>
        <p:spPr>
          <a:xfrm>
            <a:off x="381000" y="2167944"/>
            <a:ext cx="10845800" cy="4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solidFill>
                  <a:schemeClr val="dk1"/>
                </a:solidFill>
              </a:rPr>
              <a:t>Maximaal 6% op het aandeel (= wettelijk plafond als erkende coöperatie)</a:t>
            </a:r>
            <a:endParaRPr/>
          </a:p>
          <a:p>
            <a:pPr indent="-2667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solidFill>
                  <a:schemeClr val="dk1"/>
                </a:solidFill>
              </a:rPr>
              <a:t>In regel met uitkeringstesten (netto-actieftest en liquiditeitstest)</a:t>
            </a:r>
            <a:endParaRPr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chemeClr val="dk1"/>
                </a:solidFill>
              </a:rPr>
              <a:t>     &gt; cfr. nieuwe vennootschapswet</a:t>
            </a:r>
            <a:endParaRPr/>
          </a:p>
          <a:p>
            <a:pPr indent="-2667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solidFill>
                  <a:schemeClr val="dk1"/>
                </a:solidFill>
              </a:rPr>
              <a:t>Rekening houdend met (uitzonderlijke) investeringsnoden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"/>
              <a:buNone/>
            </a:pPr>
            <a:r>
              <a:t/>
            </a:r>
            <a:endParaRPr sz="2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 sz="22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114300" lvl="1" marL="685800" rtl="0" algn="l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797" name="Google Shape;797;p53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798" name="Google Shape;79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3117" y="4800600"/>
            <a:ext cx="3614527" cy="180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2"/>
          <p:cNvSpPr txBox="1"/>
          <p:nvPr>
            <p:ph type="title"/>
          </p:nvPr>
        </p:nvSpPr>
        <p:spPr>
          <a:xfrm>
            <a:off x="3140268" y="315398"/>
            <a:ext cx="9265092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3600"/>
              <a:t>Netto-actief test</a:t>
            </a:r>
            <a:endParaRPr sz="3600"/>
          </a:p>
        </p:txBody>
      </p:sp>
      <p:sp>
        <p:nvSpPr>
          <p:cNvPr id="805" name="Google Shape;805;p52"/>
          <p:cNvSpPr txBox="1"/>
          <p:nvPr>
            <p:ph idx="1" type="body"/>
          </p:nvPr>
        </p:nvSpPr>
        <p:spPr>
          <a:xfrm>
            <a:off x="564039" y="1416200"/>
            <a:ext cx="9844881" cy="4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Questrial"/>
              <a:ea typeface="Questrial"/>
              <a:cs typeface="Questrial"/>
              <a:sym typeface="Questrial"/>
            </a:endParaRPr>
          </a:p>
          <a:p>
            <a:pPr indent="-165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6" name="Google Shape;806;p52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807" name="Google Shape;807;p52"/>
          <p:cNvGraphicFramePr/>
          <p:nvPr/>
        </p:nvGraphicFramePr>
        <p:xfrm>
          <a:off x="1791478" y="18150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{8FC9ABDF-1B2E-41A9-B259-794C5D3ADD0F}</a:tableStyleId>
              </a:tblPr>
              <a:tblGrid>
                <a:gridCol w="4875325"/>
                <a:gridCol w="2350200"/>
              </a:tblGrid>
              <a:tr h="2397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Netto actieftest       -       volgens balans 31-12-2023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Totaal Activa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6.943.036,70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- Schulden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-2.090.437,17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- Voorzieningen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- Oprichtingskosten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- Geactiveerde ontwikkelingskosten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Netto actief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4.852.599,53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Beschikbare inbreng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3.994.600,00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Netto atief beschikbaar voor uitkering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3.994.600,00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Dividend à 3%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116.147,80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Uittreden vennoten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9.900,00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Mogelijke uittredingen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30.000,00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Voorziene totale uitkering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156.047,80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Voorwaarde nettoactieftest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nl-NL" sz="1400" u="none" cap="none" strike="noStrike">
                          <a:solidFill>
                            <a:srgbClr val="009F9A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Voorwaarde voldaan</a:t>
                      </a:r>
                      <a:endParaRPr/>
                    </a:p>
                  </a:txBody>
                  <a:tcPr marT="5725" marB="0" marR="5725" marL="57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4"/>
          <p:cNvSpPr txBox="1"/>
          <p:nvPr>
            <p:ph type="title"/>
          </p:nvPr>
        </p:nvSpPr>
        <p:spPr>
          <a:xfrm>
            <a:off x="2964791" y="597916"/>
            <a:ext cx="8932569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3600"/>
              <a:t>Goedkeuring financieel jaarverslag 2023</a:t>
            </a:r>
            <a:br>
              <a:rPr lang="nl-NL" sz="3600"/>
            </a:br>
            <a:endParaRPr sz="4000"/>
          </a:p>
        </p:txBody>
      </p:sp>
      <p:sp>
        <p:nvSpPr>
          <p:cNvPr id="814" name="Google Shape;814;p54"/>
          <p:cNvSpPr txBox="1"/>
          <p:nvPr>
            <p:ph idx="1" type="body"/>
          </p:nvPr>
        </p:nvSpPr>
        <p:spPr>
          <a:xfrm>
            <a:off x="401320" y="1879600"/>
            <a:ext cx="10972696" cy="4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solidFill>
                  <a:schemeClr val="dk1"/>
                </a:solidFill>
              </a:rPr>
              <a:t>Uittredende aandeelhouders </a:t>
            </a:r>
            <a:endParaRPr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/>
              <a:t>6</a:t>
            </a:r>
            <a:r>
              <a:rPr lang="nl-NL">
                <a:solidFill>
                  <a:schemeClr val="dk1"/>
                </a:solidFill>
              </a:rPr>
              <a:t> aandeelhouders willen uittreden voor een totaal van </a:t>
            </a:r>
            <a:r>
              <a:rPr lang="nl-NL"/>
              <a:t>9</a:t>
            </a:r>
            <a:r>
              <a:rPr lang="nl-NL">
                <a:solidFill>
                  <a:schemeClr val="dk1"/>
                </a:solidFill>
              </a:rPr>
              <a:t>9 aandelen (€ 9.900)</a:t>
            </a:r>
            <a:endParaRPr/>
          </a:p>
          <a:p>
            <a:pPr indent="-274319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solidFill>
                  <a:schemeClr val="dk1"/>
                </a:solidFill>
              </a:rPr>
              <a:t>Uitbetaling dividend aan de aandeelhouders</a:t>
            </a:r>
            <a:endParaRPr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>
                <a:solidFill>
                  <a:schemeClr val="dk1"/>
                </a:solidFill>
              </a:rPr>
              <a:t>Het bestuursorgaan stelt voor om </a:t>
            </a:r>
            <a:r>
              <a:rPr b="1" lang="nl-NL">
                <a:solidFill>
                  <a:srgbClr val="009F9A"/>
                </a:solidFill>
              </a:rPr>
              <a:t>3% (bruto) dividend </a:t>
            </a:r>
            <a:r>
              <a:rPr lang="nl-NL">
                <a:solidFill>
                  <a:schemeClr val="dk1"/>
                </a:solidFill>
              </a:rPr>
              <a:t>toe te kennen als vergoeding voor het beschikbaar stellen van het kapitaal aan onze onderneming</a:t>
            </a:r>
            <a:endParaRPr/>
          </a:p>
          <a:p>
            <a:pPr indent="-274319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solidFill>
                  <a:schemeClr val="dk1"/>
                </a:solidFill>
              </a:rPr>
              <a:t>Goedkeuring resultatenrekening en eindbalans 2023</a:t>
            </a:r>
            <a:endParaRPr>
              <a:solidFill>
                <a:schemeClr val="dk1"/>
              </a:solidFill>
            </a:endParaRPr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>
                <a:solidFill>
                  <a:schemeClr val="dk1"/>
                </a:solidFill>
              </a:rPr>
              <a:t>Het bestuursorgaan vraagt om de jaarrekening zoals hier voorgesteld goed te keuren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"/>
              <a:buNone/>
            </a:pPr>
            <a:r>
              <a:t/>
            </a:r>
            <a:endParaRPr sz="2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 sz="22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114300" lvl="1" marL="685800" rtl="0" algn="l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815" name="Google Shape;815;p54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5"/>
          <p:cNvSpPr/>
          <p:nvPr/>
        </p:nvSpPr>
        <p:spPr>
          <a:xfrm flipH="1">
            <a:off x="-49917" y="-15721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0C0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21" name="Google Shape;821;p55"/>
          <p:cNvSpPr/>
          <p:nvPr/>
        </p:nvSpPr>
        <p:spPr>
          <a:xfrm>
            <a:off x="492113" y="3241736"/>
            <a:ext cx="5488874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Stemming financieel jaarverslag </a:t>
            </a:r>
            <a:r>
              <a:rPr b="1" i="0" lang="nl-NL" sz="40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2023</a:t>
            </a:r>
            <a:endParaRPr b="0" i="0" sz="40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2" name="Google Shape;822;p55"/>
          <p:cNvSpPr/>
          <p:nvPr/>
        </p:nvSpPr>
        <p:spPr>
          <a:xfrm>
            <a:off x="314637" y="3241736"/>
            <a:ext cx="45719" cy="101530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3" name="Google Shape;82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3217" y="1575972"/>
            <a:ext cx="4396857" cy="277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7277" y="-53160"/>
            <a:ext cx="12289277" cy="696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7"/>
          <p:cNvSpPr/>
          <p:nvPr/>
        </p:nvSpPr>
        <p:spPr>
          <a:xfrm flipH="1">
            <a:off x="-97278" y="-31441"/>
            <a:ext cx="6828817" cy="6942600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B759C">
              <a:alpha val="83137"/>
            </a:srgbClr>
          </a:solidFill>
          <a:ln cap="flat" cmpd="sng" w="9525">
            <a:solidFill>
              <a:srgbClr val="2B75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7"/>
          <p:cNvSpPr/>
          <p:nvPr/>
        </p:nvSpPr>
        <p:spPr>
          <a:xfrm>
            <a:off x="537929" y="3132018"/>
            <a:ext cx="5395512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Energent als coöperatie</a:t>
            </a:r>
            <a:endParaRPr b="0" i="0" sz="1800" u="none" cap="small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7"/>
          <p:cNvSpPr/>
          <p:nvPr/>
        </p:nvSpPr>
        <p:spPr>
          <a:xfrm>
            <a:off x="362759" y="3132018"/>
            <a:ext cx="45719" cy="9827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6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0C0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29" name="Google Shape;829;p56"/>
          <p:cNvSpPr/>
          <p:nvPr/>
        </p:nvSpPr>
        <p:spPr>
          <a:xfrm>
            <a:off x="698565" y="3140136"/>
            <a:ext cx="5680543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Kwijting bestuurders</a:t>
            </a:r>
            <a:endParaRPr b="0" i="0" sz="44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0" name="Google Shape;830;p56"/>
          <p:cNvSpPr/>
          <p:nvPr/>
        </p:nvSpPr>
        <p:spPr>
          <a:xfrm>
            <a:off x="509920" y="3140136"/>
            <a:ext cx="45719" cy="101530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1" name="Google Shape;83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3217" y="1575972"/>
            <a:ext cx="4396857" cy="277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57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38" name="Google Shape;838;p57"/>
          <p:cNvSpPr/>
          <p:nvPr/>
        </p:nvSpPr>
        <p:spPr>
          <a:xfrm>
            <a:off x="698565" y="3140136"/>
            <a:ext cx="5680543" cy="66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Bestuursorgaan</a:t>
            </a:r>
            <a:endParaRPr b="0" i="0" sz="44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9" name="Google Shape;839;p57"/>
          <p:cNvSpPr/>
          <p:nvPr/>
        </p:nvSpPr>
        <p:spPr>
          <a:xfrm>
            <a:off x="509920" y="3140136"/>
            <a:ext cx="45719" cy="44634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8"/>
          <p:cNvSpPr txBox="1"/>
          <p:nvPr>
            <p:ph type="title"/>
          </p:nvPr>
        </p:nvSpPr>
        <p:spPr>
          <a:xfrm>
            <a:off x="2954631" y="583892"/>
            <a:ext cx="8932569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 sz="3600"/>
              <a:t>Samenstelling bestuursorgaan Energent</a:t>
            </a:r>
            <a:br>
              <a:rPr lang="nl-NL" sz="3600"/>
            </a:br>
            <a:endParaRPr sz="4000"/>
          </a:p>
        </p:txBody>
      </p:sp>
      <p:sp>
        <p:nvSpPr>
          <p:cNvPr id="846" name="Google Shape;846;p58"/>
          <p:cNvSpPr txBox="1"/>
          <p:nvPr>
            <p:ph idx="1" type="body"/>
          </p:nvPr>
        </p:nvSpPr>
        <p:spPr>
          <a:xfrm>
            <a:off x="417870" y="2078375"/>
            <a:ext cx="10845900" cy="45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 sz="2400">
                <a:solidFill>
                  <a:schemeClr val="dk1"/>
                </a:solidFill>
              </a:rPr>
              <a:t>Ontslag van bestuurders</a:t>
            </a:r>
            <a:endParaRPr/>
          </a:p>
          <a:p>
            <a:pPr indent="-342900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980"/>
              <a:buChar char="•"/>
            </a:pPr>
            <a:r>
              <a:rPr lang="nl-NL" sz="2200"/>
              <a:t>Lina Avet</a:t>
            </a:r>
            <a:endParaRPr sz="2200">
              <a:solidFill>
                <a:schemeClr val="dk1"/>
              </a:solidFill>
            </a:endParaRPr>
          </a:p>
          <a:p>
            <a:pPr indent="-217169" lvl="1" marL="8763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42900" lvl="0" marL="4191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 sz="2400"/>
              <a:t>N</a:t>
            </a:r>
            <a:r>
              <a:rPr lang="nl-NL" sz="2400">
                <a:solidFill>
                  <a:schemeClr val="dk1"/>
                </a:solidFill>
              </a:rPr>
              <a:t>ieuwe bestuurders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400"/>
              <a:t>geen aanstelling van nieuwe bestuurders</a:t>
            </a:r>
            <a:endParaRPr sz="2400"/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"/>
              <a:buNone/>
            </a:pPr>
            <a:r>
              <a:t/>
            </a:r>
            <a:endParaRPr sz="2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 sz="2200"/>
          </a:p>
          <a:p>
            <a:pPr indent="-203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9A"/>
              </a:buClr>
              <a:buSzPts val="2200"/>
              <a:buFont typeface="Noto Sans Symbols"/>
              <a:buNone/>
            </a:pPr>
            <a:r>
              <a:t/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114300" lvl="1" marL="685800" rtl="0" algn="l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847" name="Google Shape;847;p58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9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0C0">
              <a:alpha val="83137"/>
            </a:srgbClr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53" name="Google Shape;853;p59"/>
          <p:cNvSpPr/>
          <p:nvPr/>
        </p:nvSpPr>
        <p:spPr>
          <a:xfrm>
            <a:off x="698565" y="3140136"/>
            <a:ext cx="5680543" cy="1751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Ontslag en benoeming bestuurders</a:t>
            </a:r>
            <a:endParaRPr b="0" i="0" sz="44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4" name="Google Shape;854;p59"/>
          <p:cNvSpPr/>
          <p:nvPr/>
        </p:nvSpPr>
        <p:spPr>
          <a:xfrm>
            <a:off x="489620" y="3145167"/>
            <a:ext cx="45600" cy="1513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5" name="Google Shape;85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3217" y="1575972"/>
            <a:ext cx="4396857" cy="277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62"/>
          <p:cNvSpPr/>
          <p:nvPr/>
        </p:nvSpPr>
        <p:spPr>
          <a:xfrm flipH="1">
            <a:off x="0" y="0"/>
            <a:ext cx="7633407" cy="6889441"/>
          </a:xfrm>
          <a:custGeom>
            <a:rect b="b" l="l" r="r" t="t"/>
            <a:pathLst>
              <a:path extrusionOk="0" h="21600" w="21600">
                <a:moveTo>
                  <a:pt x="982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9F9A">
              <a:alpha val="83137"/>
            </a:srgbClr>
          </a:solidFill>
          <a:ln cap="flat" cmpd="sng" w="9525">
            <a:solidFill>
              <a:srgbClr val="009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62" name="Google Shape;862;p62"/>
          <p:cNvSpPr/>
          <p:nvPr/>
        </p:nvSpPr>
        <p:spPr>
          <a:xfrm>
            <a:off x="698565" y="3140136"/>
            <a:ext cx="5680543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nl-NL" sz="4400" u="none" cap="small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Vragen &amp; antwoorden</a:t>
            </a:r>
            <a:endParaRPr b="0" i="0" sz="4400" u="none" cap="small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3" name="Google Shape;863;p62"/>
          <p:cNvSpPr/>
          <p:nvPr/>
        </p:nvSpPr>
        <p:spPr>
          <a:xfrm flipH="1">
            <a:off x="512088" y="3140136"/>
            <a:ext cx="45719" cy="106610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d708cbcb9_0_74"/>
          <p:cNvSpPr txBox="1"/>
          <p:nvPr>
            <p:ph type="title"/>
          </p:nvPr>
        </p:nvSpPr>
        <p:spPr>
          <a:xfrm>
            <a:off x="3267898" y="364236"/>
            <a:ext cx="74763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Onze coöperanten</a:t>
            </a:r>
            <a:endParaRPr sz="4000"/>
          </a:p>
        </p:txBody>
      </p:sp>
      <p:sp>
        <p:nvSpPr>
          <p:cNvPr id="287" name="Google Shape;287;g2cd708cbcb9_0_74"/>
          <p:cNvSpPr txBox="1"/>
          <p:nvPr>
            <p:ph idx="1" type="body"/>
          </p:nvPr>
        </p:nvSpPr>
        <p:spPr>
          <a:xfrm>
            <a:off x="479402" y="1996400"/>
            <a:ext cx="10888800" cy="4497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Coöperanten zijn onze basis!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v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erwelkoming van </a:t>
            </a:r>
            <a:r>
              <a:rPr b="1" lang="nl-NL">
                <a:solidFill>
                  <a:srgbClr val="009F9A"/>
                </a:solidFill>
              </a:rPr>
              <a:t>298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nl-NL">
                <a:solidFill>
                  <a:srgbClr val="009F9A"/>
                </a:solidFill>
              </a:rPr>
              <a:t>nieuwe coöperanten</a:t>
            </a:r>
            <a:r>
              <a:rPr lang="nl-NL">
                <a:solidFill>
                  <a:srgbClr val="009F9A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nl-NL">
                <a:latin typeface="Nunito"/>
                <a:ea typeface="Nunito"/>
                <a:cs typeface="Nunito"/>
                <a:sym typeface="Nunito"/>
              </a:rPr>
              <a:t>in 202</a:t>
            </a:r>
            <a:r>
              <a:rPr lang="nl-NL"/>
              <a:t>3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6 coöperanten droegen hun aandelen over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18 coöperanten zijn uitgetreden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Onze 2.000ste coöperant kwam erbij</a:t>
            </a:r>
            <a:endParaRPr/>
          </a:p>
          <a:p>
            <a:pPr indent="0" lvl="0" marL="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b="1" lang="nl-NL">
                <a:solidFill>
                  <a:srgbClr val="009F9A"/>
                </a:solidFill>
              </a:rPr>
              <a:t>2.197 coöperanten </a:t>
            </a:r>
            <a:r>
              <a:rPr lang="nl-NL"/>
              <a:t>eind 2023 </a:t>
            </a:r>
            <a:endParaRPr/>
          </a:p>
          <a:p>
            <a:pPr indent="0" lvl="0" marL="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Dankjewel voor het vertrouwen!</a:t>
            </a:r>
            <a:endParaRPr/>
          </a:p>
          <a:p>
            <a:pPr indent="-205740" lvl="1" marL="800100" rtl="0" algn="l">
              <a:lnSpc>
                <a:spcPct val="72000"/>
              </a:lnSpc>
              <a:spcBef>
                <a:spcPts val="20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1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288" name="Google Shape;288;g2cd708cbcb9_0_74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289" name="Google Shape;289;g2cd708cbcb9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9752" y="3339004"/>
            <a:ext cx="4670950" cy="34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cd708cbcb9_0_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1080" y="113096"/>
            <a:ext cx="3318588" cy="260324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3267898" y="364236"/>
            <a:ext cx="7476301" cy="1281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Samen maken we Energent</a:t>
            </a:r>
            <a:endParaRPr sz="4000"/>
          </a:p>
        </p:txBody>
      </p:sp>
      <p:sp>
        <p:nvSpPr>
          <p:cNvPr id="297" name="Google Shape;297;p42"/>
          <p:cNvSpPr txBox="1"/>
          <p:nvPr>
            <p:ph idx="1" type="body"/>
          </p:nvPr>
        </p:nvSpPr>
        <p:spPr>
          <a:xfrm>
            <a:off x="292789" y="1806621"/>
            <a:ext cx="10750804" cy="423028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Team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Uitbreiding tot 14 werknemers (~ 10 VTE’s)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Uitbreiding tot 9 freelancers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Lina Avet neemt fakkel van                                                                                                     algemeen coördinator over van Luc Meskens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200"/>
          </a:p>
          <a:p>
            <a:pPr indent="-457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Bestuursorgaan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12 onbezoldigde bestuurders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2 permanente adviseurs</a:t>
            </a:r>
            <a:endParaRPr/>
          </a:p>
          <a:p>
            <a:pPr indent="0" lvl="0" marL="914400" rtl="0" algn="l">
              <a:lnSpc>
                <a:spcPct val="72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200"/>
          </a:p>
          <a:p>
            <a:pPr indent="-457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Vrijwilligers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/>
              <a:t>20 actieve vrijwilligers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nl-NL">
                <a:latin typeface="Nunito"/>
                <a:ea typeface="Nunito"/>
                <a:cs typeface="Nunito"/>
                <a:sym typeface="Nunito"/>
              </a:rPr>
              <a:t>Structurele samenwerking met DUO vzw in Wetteren </a:t>
            </a:r>
            <a:r>
              <a:rPr lang="nl-N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lang="nl-NL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succesvolle kapi</a:t>
            </a:r>
            <a:r>
              <a:rPr lang="nl-NL">
                <a:solidFill>
                  <a:schemeClr val="dk1"/>
                </a:solidFill>
              </a:rPr>
              <a:t>taalsoproep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8" name="Google Shape;298;p42"/>
          <p:cNvSpPr txBox="1"/>
          <p:nvPr>
            <p:ph idx="12" type="sldNum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299" name="Google Shape;29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0552" y="5238098"/>
            <a:ext cx="2733040" cy="67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5725" y="1806621"/>
            <a:ext cx="4899160" cy="292544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d708cbcb9_0_1"/>
          <p:cNvSpPr txBox="1"/>
          <p:nvPr>
            <p:ph type="title"/>
          </p:nvPr>
        </p:nvSpPr>
        <p:spPr>
          <a:xfrm>
            <a:off x="3267898" y="364236"/>
            <a:ext cx="74763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A5B5"/>
              </a:buClr>
              <a:buSzPts val="1800"/>
              <a:buNone/>
            </a:pPr>
            <a:r>
              <a:rPr lang="nl-NL"/>
              <a:t>Impact van onze projecten</a:t>
            </a:r>
            <a:endParaRPr sz="4000"/>
          </a:p>
        </p:txBody>
      </p:sp>
      <p:sp>
        <p:nvSpPr>
          <p:cNvPr id="307" name="Google Shape;307;g2cd708cbcb9_0_1"/>
          <p:cNvSpPr txBox="1"/>
          <p:nvPr>
            <p:ph idx="1" type="body"/>
          </p:nvPr>
        </p:nvSpPr>
        <p:spPr>
          <a:xfrm>
            <a:off x="567332" y="1645836"/>
            <a:ext cx="9966929" cy="4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b="1" lang="nl-NL">
                <a:solidFill>
                  <a:srgbClr val="009F9A"/>
                </a:solidFill>
              </a:rPr>
              <a:t>12.194 ton CO</a:t>
            </a:r>
            <a:r>
              <a:rPr b="1" baseline="-25000" lang="nl-NL">
                <a:solidFill>
                  <a:srgbClr val="009F9A"/>
                </a:solidFill>
              </a:rPr>
              <a:t>2</a:t>
            </a:r>
            <a:r>
              <a:rPr b="1" lang="nl-NL">
                <a:solidFill>
                  <a:srgbClr val="009F9A"/>
                </a:solidFill>
              </a:rPr>
              <a:t> vermeden </a:t>
            </a:r>
            <a:r>
              <a:rPr lang="nl-NL"/>
              <a:t>sinds onze start via </a:t>
            </a:r>
            <a:r>
              <a:rPr lang="nl-NL" u="sng"/>
              <a:t>al</a:t>
            </a:r>
            <a:r>
              <a:rPr lang="nl-NL"/>
              <a:t> onze projecten                            = </a:t>
            </a:r>
            <a:r>
              <a:rPr lang="nl-NL" sz="2000"/>
              <a:t>hoeveelheid CO</a:t>
            </a:r>
            <a:r>
              <a:rPr baseline="-25000" lang="nl-NL" sz="2000"/>
              <a:t>2</a:t>
            </a:r>
            <a:r>
              <a:rPr lang="nl-NL" sz="2000"/>
              <a:t> die gemiddeld bos van 1.016 hectare jaarlijks uit de lucht haalt!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nl-NL" sz="2400">
                <a:latin typeface="Nunito"/>
                <a:ea typeface="Nunito"/>
                <a:cs typeface="Nunito"/>
                <a:sym typeface="Nunito"/>
              </a:rPr>
              <a:t> </a:t>
            </a:r>
            <a:endParaRPr/>
          </a:p>
        </p:txBody>
      </p:sp>
      <p:sp>
        <p:nvSpPr>
          <p:cNvPr id="308" name="Google Shape;308;g2cd708cbcb9_0_1"/>
          <p:cNvSpPr txBox="1"/>
          <p:nvPr>
            <p:ph idx="12" type="sldNum"/>
          </p:nvPr>
        </p:nvSpPr>
        <p:spPr>
          <a:xfrm>
            <a:off x="10837334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132"/>
              </a:buClr>
              <a:buSzPts val="1000"/>
              <a:buFont typeface="Nunito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09" name="Google Shape;309;g2cd708cbcb9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7711" y="2419888"/>
            <a:ext cx="6764694" cy="43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angepast ontwerp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Integraal">
  <a:themeElements>
    <a:clrScheme name="Groengeel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Integraal">
  <a:themeElements>
    <a:clrScheme name="Groengeel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2022-08-12T06:48:47Z</dcterms:created>
  <dc:creator>Energent cvba</dc:creator>
</cp:coreProperties>
</file>